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3" showSpecialPlsOnTitleSld="0" saveSubsetFonts="1" autoCompressPictures="0">
  <p:sldMasterIdLst>
    <p:sldMasterId id="2147483648" r:id="rId1"/>
  </p:sldMasterIdLst>
  <p:notesMasterIdLst>
    <p:notesMasterId r:id="rId46"/>
  </p:notesMasterIdLst>
  <p:sldIdLst>
    <p:sldId id="318" r:id="rId2"/>
    <p:sldId id="322" r:id="rId3"/>
    <p:sldId id="275" r:id="rId4"/>
    <p:sldId id="429" r:id="rId5"/>
    <p:sldId id="421" r:id="rId6"/>
    <p:sldId id="333" r:id="rId7"/>
    <p:sldId id="323" r:id="rId8"/>
    <p:sldId id="418" r:id="rId9"/>
    <p:sldId id="317" r:id="rId10"/>
    <p:sldId id="337" r:id="rId11"/>
    <p:sldId id="339" r:id="rId12"/>
    <p:sldId id="331" r:id="rId13"/>
    <p:sldId id="341" r:id="rId14"/>
    <p:sldId id="419" r:id="rId15"/>
    <p:sldId id="414" r:id="rId16"/>
    <p:sldId id="415" r:id="rId17"/>
    <p:sldId id="410" r:id="rId18"/>
    <p:sldId id="411" r:id="rId19"/>
    <p:sldId id="412" r:id="rId20"/>
    <p:sldId id="413" r:id="rId21"/>
    <p:sldId id="417" r:id="rId22"/>
    <p:sldId id="420" r:id="rId23"/>
    <p:sldId id="428" r:id="rId24"/>
    <p:sldId id="432" r:id="rId25"/>
    <p:sldId id="384" r:id="rId26"/>
    <p:sldId id="424" r:id="rId27"/>
    <p:sldId id="427" r:id="rId28"/>
    <p:sldId id="426" r:id="rId29"/>
    <p:sldId id="425" r:id="rId30"/>
    <p:sldId id="332" r:id="rId31"/>
    <p:sldId id="434" r:id="rId32"/>
    <p:sldId id="433" r:id="rId33"/>
    <p:sldId id="441" r:id="rId34"/>
    <p:sldId id="442" r:id="rId35"/>
    <p:sldId id="438" r:id="rId36"/>
    <p:sldId id="443" r:id="rId37"/>
    <p:sldId id="444" r:id="rId38"/>
    <p:sldId id="445" r:id="rId39"/>
    <p:sldId id="276" r:id="rId40"/>
    <p:sldId id="431" r:id="rId41"/>
    <p:sldId id="423" r:id="rId42"/>
    <p:sldId id="435" r:id="rId43"/>
    <p:sldId id="436" r:id="rId44"/>
    <p:sldId id="43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192B"/>
    <a:srgbClr val="E11A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3" autoAdjust="0"/>
    <p:restoredTop sz="76964" autoAdjust="0"/>
  </p:normalViewPr>
  <p:slideViewPr>
    <p:cSldViewPr snapToGrid="0" snapToObjects="1">
      <p:cViewPr varScale="1">
        <p:scale>
          <a:sx n="99" d="100"/>
          <a:sy n="99" d="100"/>
        </p:scale>
        <p:origin x="150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hi, Manasvita" userId="b2777bbc-8c28-4ef4-a885-611424095b67" providerId="ADAL" clId="{37223A17-F2C7-F04E-B2F8-56CC808C83B4}"/>
    <pc:docChg chg="undo custSel modSld">
      <pc:chgData name="Joshi, Manasvita" userId="b2777bbc-8c28-4ef4-a885-611424095b67" providerId="ADAL" clId="{37223A17-F2C7-F04E-B2F8-56CC808C83B4}" dt="2021-06-07T11:04:46.628" v="648"/>
      <pc:docMkLst>
        <pc:docMk/>
      </pc:docMkLst>
      <pc:sldChg chg="modAnim">
        <pc:chgData name="Joshi, Manasvita" userId="b2777bbc-8c28-4ef4-a885-611424095b67" providerId="ADAL" clId="{37223A17-F2C7-F04E-B2F8-56CC808C83B4}" dt="2021-06-07T11:04:46.628" v="648"/>
        <pc:sldMkLst>
          <pc:docMk/>
          <pc:sldMk cId="363335549" sldId="275"/>
        </pc:sldMkLst>
      </pc:sldChg>
      <pc:sldChg chg="modSp mod">
        <pc:chgData name="Joshi, Manasvita" userId="b2777bbc-8c28-4ef4-a885-611424095b67" providerId="ADAL" clId="{37223A17-F2C7-F04E-B2F8-56CC808C83B4}" dt="2021-06-05T00:03:28.482" v="225" actId="20577"/>
        <pc:sldMkLst>
          <pc:docMk/>
          <pc:sldMk cId="270937545" sldId="384"/>
        </pc:sldMkLst>
        <pc:spChg chg="mod">
          <ac:chgData name="Joshi, Manasvita" userId="b2777bbc-8c28-4ef4-a885-611424095b67" providerId="ADAL" clId="{37223A17-F2C7-F04E-B2F8-56CC808C83B4}" dt="2021-06-05T00:02:34.183" v="185" actId="20577"/>
          <ac:spMkLst>
            <pc:docMk/>
            <pc:sldMk cId="270937545" sldId="384"/>
            <ac:spMk id="2" creationId="{E4769E31-EDDF-6D40-B3BC-104EA3512FA1}"/>
          </ac:spMkLst>
        </pc:spChg>
        <pc:spChg chg="mod">
          <ac:chgData name="Joshi, Manasvita" userId="b2777bbc-8c28-4ef4-a885-611424095b67" providerId="ADAL" clId="{37223A17-F2C7-F04E-B2F8-56CC808C83B4}" dt="2021-06-05T00:03:28.482" v="225" actId="20577"/>
          <ac:spMkLst>
            <pc:docMk/>
            <pc:sldMk cId="270937545" sldId="384"/>
            <ac:spMk id="7" creationId="{C658AB32-6142-1C4A-8000-6CFB4A2B5B7D}"/>
          </ac:spMkLst>
        </pc:spChg>
        <pc:spChg chg="mod">
          <ac:chgData name="Joshi, Manasvita" userId="b2777bbc-8c28-4ef4-a885-611424095b67" providerId="ADAL" clId="{37223A17-F2C7-F04E-B2F8-56CC808C83B4}" dt="2021-06-05T00:02:25.490" v="183" actId="1036"/>
          <ac:spMkLst>
            <pc:docMk/>
            <pc:sldMk cId="270937545" sldId="384"/>
            <ac:spMk id="8" creationId="{BC9533E3-A2C3-C34B-A668-9E5A1E3C72C2}"/>
          </ac:spMkLst>
        </pc:spChg>
        <pc:spChg chg="mod">
          <ac:chgData name="Joshi, Manasvita" userId="b2777bbc-8c28-4ef4-a885-611424095b67" providerId="ADAL" clId="{37223A17-F2C7-F04E-B2F8-56CC808C83B4}" dt="2021-06-05T00:02:40.802" v="190" actId="1035"/>
          <ac:spMkLst>
            <pc:docMk/>
            <pc:sldMk cId="270937545" sldId="384"/>
            <ac:spMk id="12" creationId="{9D725421-8723-AD41-A4E2-3BB4B7DD0EF0}"/>
          </ac:spMkLst>
        </pc:spChg>
        <pc:spChg chg="mod">
          <ac:chgData name="Joshi, Manasvita" userId="b2777bbc-8c28-4ef4-a885-611424095b67" providerId="ADAL" clId="{37223A17-F2C7-F04E-B2F8-56CC808C83B4}" dt="2021-06-05T00:02:45.855" v="193" actId="1035"/>
          <ac:spMkLst>
            <pc:docMk/>
            <pc:sldMk cId="270937545" sldId="384"/>
            <ac:spMk id="13" creationId="{EAD4BDC9-47E7-8240-B7AC-112FDACC6ECF}"/>
          </ac:spMkLst>
        </pc:spChg>
      </pc:sldChg>
      <pc:sldChg chg="addSp delSp modSp mod">
        <pc:chgData name="Joshi, Manasvita" userId="b2777bbc-8c28-4ef4-a885-611424095b67" providerId="ADAL" clId="{37223A17-F2C7-F04E-B2F8-56CC808C83B4}" dt="2021-06-05T00:17:51.598" v="456" actId="338"/>
        <pc:sldMkLst>
          <pc:docMk/>
          <pc:sldMk cId="3834152162" sldId="441"/>
        </pc:sldMkLst>
        <pc:spChg chg="mod">
          <ac:chgData name="Joshi, Manasvita" userId="b2777bbc-8c28-4ef4-a885-611424095b67" providerId="ADAL" clId="{37223A17-F2C7-F04E-B2F8-56CC808C83B4}" dt="2021-06-05T00:15:55.596" v="367" actId="14100"/>
          <ac:spMkLst>
            <pc:docMk/>
            <pc:sldMk cId="3834152162" sldId="441"/>
            <ac:spMk id="4" creationId="{B2F11CD1-92D6-D94B-8257-E26AEB7BB1BE}"/>
          </ac:spMkLst>
        </pc:spChg>
        <pc:spChg chg="mod topLvl">
          <ac:chgData name="Joshi, Manasvita" userId="b2777bbc-8c28-4ef4-a885-611424095b67" providerId="ADAL" clId="{37223A17-F2C7-F04E-B2F8-56CC808C83B4}" dt="2021-06-05T00:17:28.837" v="455" actId="165"/>
          <ac:spMkLst>
            <pc:docMk/>
            <pc:sldMk cId="3834152162" sldId="441"/>
            <ac:spMk id="6" creationId="{D1736C3F-696E-C04F-8BC8-D73D6E04C4E1}"/>
          </ac:spMkLst>
        </pc:spChg>
        <pc:spChg chg="mod">
          <ac:chgData name="Joshi, Manasvita" userId="b2777bbc-8c28-4ef4-a885-611424095b67" providerId="ADAL" clId="{37223A17-F2C7-F04E-B2F8-56CC808C83B4}" dt="2021-06-05T00:15:33.642" v="353" actId="1038"/>
          <ac:spMkLst>
            <pc:docMk/>
            <pc:sldMk cId="3834152162" sldId="441"/>
            <ac:spMk id="7" creationId="{D266D583-AEB1-F145-91CB-3AD4318FAA59}"/>
          </ac:spMkLst>
        </pc:spChg>
        <pc:spChg chg="mod">
          <ac:chgData name="Joshi, Manasvita" userId="b2777bbc-8c28-4ef4-a885-611424095b67" providerId="ADAL" clId="{37223A17-F2C7-F04E-B2F8-56CC808C83B4}" dt="2021-06-05T00:16:31.533" v="452" actId="1037"/>
          <ac:spMkLst>
            <pc:docMk/>
            <pc:sldMk cId="3834152162" sldId="441"/>
            <ac:spMk id="10" creationId="{1668BE29-EED9-2746-AD5E-DD84FB0F1EE0}"/>
          </ac:spMkLst>
        </pc:spChg>
        <pc:spChg chg="mod">
          <ac:chgData name="Joshi, Manasvita" userId="b2777bbc-8c28-4ef4-a885-611424095b67" providerId="ADAL" clId="{37223A17-F2C7-F04E-B2F8-56CC808C83B4}" dt="2021-06-05T00:16:17.578" v="419" actId="1037"/>
          <ac:spMkLst>
            <pc:docMk/>
            <pc:sldMk cId="3834152162" sldId="441"/>
            <ac:spMk id="12" creationId="{4A87F17D-9B34-7146-B9D3-DB45216C8AD9}"/>
          </ac:spMkLst>
        </pc:spChg>
        <pc:grpChg chg="add">
          <ac:chgData name="Joshi, Manasvita" userId="b2777bbc-8c28-4ef4-a885-611424095b67" providerId="ADAL" clId="{37223A17-F2C7-F04E-B2F8-56CC808C83B4}" dt="2021-06-05T00:17:51.598" v="456" actId="338"/>
          <ac:grpSpMkLst>
            <pc:docMk/>
            <pc:sldMk cId="3834152162" sldId="441"/>
            <ac:grpSpMk id="8" creationId="{253D1160-BDC3-D04C-B751-F92B6FF64D50}"/>
          </ac:grpSpMkLst>
        </pc:grpChg>
        <pc:grpChg chg="topLvl">
          <ac:chgData name="Joshi, Manasvita" userId="b2777bbc-8c28-4ef4-a885-611424095b67" providerId="ADAL" clId="{37223A17-F2C7-F04E-B2F8-56CC808C83B4}" dt="2021-06-05T00:17:28.837" v="455" actId="165"/>
          <ac:grpSpMkLst>
            <pc:docMk/>
            <pc:sldMk cId="3834152162" sldId="441"/>
            <ac:grpSpMk id="14" creationId="{8B01F159-9221-A244-809B-5BF0E400DA59}"/>
          </ac:grpSpMkLst>
        </pc:grpChg>
        <pc:grpChg chg="del">
          <ac:chgData name="Joshi, Manasvita" userId="b2777bbc-8c28-4ef4-a885-611424095b67" providerId="ADAL" clId="{37223A17-F2C7-F04E-B2F8-56CC808C83B4}" dt="2021-06-05T00:17:28.837" v="455" actId="165"/>
          <ac:grpSpMkLst>
            <pc:docMk/>
            <pc:sldMk cId="3834152162" sldId="441"/>
            <ac:grpSpMk id="15" creationId="{E0BD551A-CCA0-314E-9A2A-18765FE7AE4A}"/>
          </ac:grpSpMkLst>
        </pc:grpChg>
        <pc:cxnChg chg="mod">
          <ac:chgData name="Joshi, Manasvita" userId="b2777bbc-8c28-4ef4-a885-611424095b67" providerId="ADAL" clId="{37223A17-F2C7-F04E-B2F8-56CC808C83B4}" dt="2021-06-05T00:16:34.206" v="454" actId="1036"/>
          <ac:cxnSpMkLst>
            <pc:docMk/>
            <pc:sldMk cId="3834152162" sldId="441"/>
            <ac:cxnSpMk id="9" creationId="{F2CDC2EF-58D4-7749-8AE1-F292AE2F569C}"/>
          </ac:cxnSpMkLst>
        </pc:cxnChg>
        <pc:cxnChg chg="mod">
          <ac:chgData name="Joshi, Manasvita" userId="b2777bbc-8c28-4ef4-a885-611424095b67" providerId="ADAL" clId="{37223A17-F2C7-F04E-B2F8-56CC808C83B4}" dt="2021-06-05T00:16:09.271" v="395" actId="1037"/>
          <ac:cxnSpMkLst>
            <pc:docMk/>
            <pc:sldMk cId="3834152162" sldId="441"/>
            <ac:cxnSpMk id="11" creationId="{FFB11E85-F8E4-7B45-ABC4-DC1F4FD63ADE}"/>
          </ac:cxnSpMkLst>
        </pc:cxnChg>
      </pc:sldChg>
      <pc:sldChg chg="addSp delSp modSp mod">
        <pc:chgData name="Joshi, Manasvita" userId="b2777bbc-8c28-4ef4-a885-611424095b67" providerId="ADAL" clId="{37223A17-F2C7-F04E-B2F8-56CC808C83B4}" dt="2021-06-05T00:20:47.564" v="647" actId="338"/>
        <pc:sldMkLst>
          <pc:docMk/>
          <pc:sldMk cId="4163739389" sldId="444"/>
        </pc:sldMkLst>
        <pc:spChg chg="mod">
          <ac:chgData name="Joshi, Manasvita" userId="b2777bbc-8c28-4ef4-a885-611424095b67" providerId="ADAL" clId="{37223A17-F2C7-F04E-B2F8-56CC808C83B4}" dt="2021-06-05T00:19:34.191" v="582" actId="14100"/>
          <ac:spMkLst>
            <pc:docMk/>
            <pc:sldMk cId="4163739389" sldId="444"/>
            <ac:spMk id="4" creationId="{B2F11CD1-92D6-D94B-8257-E26AEB7BB1BE}"/>
          </ac:spMkLst>
        </pc:spChg>
        <pc:spChg chg="mod topLvl">
          <ac:chgData name="Joshi, Manasvita" userId="b2777bbc-8c28-4ef4-a885-611424095b67" providerId="ADAL" clId="{37223A17-F2C7-F04E-B2F8-56CC808C83B4}" dt="2021-06-05T00:20:31.936" v="646" actId="165"/>
          <ac:spMkLst>
            <pc:docMk/>
            <pc:sldMk cId="4163739389" sldId="444"/>
            <ac:spMk id="6" creationId="{D1736C3F-696E-C04F-8BC8-D73D6E04C4E1}"/>
          </ac:spMkLst>
        </pc:spChg>
        <pc:spChg chg="mod">
          <ac:chgData name="Joshi, Manasvita" userId="b2777bbc-8c28-4ef4-a885-611424095b67" providerId="ADAL" clId="{37223A17-F2C7-F04E-B2F8-56CC808C83B4}" dt="2021-06-05T00:18:49.461" v="520" actId="1038"/>
          <ac:spMkLst>
            <pc:docMk/>
            <pc:sldMk cId="4163739389" sldId="444"/>
            <ac:spMk id="7" creationId="{D266D583-AEB1-F145-91CB-3AD4318FAA59}"/>
          </ac:spMkLst>
        </pc:spChg>
        <pc:spChg chg="mod">
          <ac:chgData name="Joshi, Manasvita" userId="b2777bbc-8c28-4ef4-a885-611424095b67" providerId="ADAL" clId="{37223A17-F2C7-F04E-B2F8-56CC808C83B4}" dt="2021-06-05T00:19:59.283" v="645" actId="1037"/>
          <ac:spMkLst>
            <pc:docMk/>
            <pc:sldMk cId="4163739389" sldId="444"/>
            <ac:spMk id="12" creationId="{4A87F17D-9B34-7146-B9D3-DB45216C8AD9}"/>
          </ac:spMkLst>
        </pc:spChg>
        <pc:grpChg chg="add">
          <ac:chgData name="Joshi, Manasvita" userId="b2777bbc-8c28-4ef4-a885-611424095b67" providerId="ADAL" clId="{37223A17-F2C7-F04E-B2F8-56CC808C83B4}" dt="2021-06-05T00:20:47.564" v="647" actId="338"/>
          <ac:grpSpMkLst>
            <pc:docMk/>
            <pc:sldMk cId="4163739389" sldId="444"/>
            <ac:grpSpMk id="3" creationId="{0E2C2A66-65C9-9749-BDE4-F7D50E8E0ABE}"/>
          </ac:grpSpMkLst>
        </pc:grpChg>
        <pc:grpChg chg="topLvl">
          <ac:chgData name="Joshi, Manasvita" userId="b2777bbc-8c28-4ef4-a885-611424095b67" providerId="ADAL" clId="{37223A17-F2C7-F04E-B2F8-56CC808C83B4}" dt="2021-06-05T00:20:31.936" v="646" actId="165"/>
          <ac:grpSpMkLst>
            <pc:docMk/>
            <pc:sldMk cId="4163739389" sldId="444"/>
            <ac:grpSpMk id="14" creationId="{8B01F159-9221-A244-809B-5BF0E400DA59}"/>
          </ac:grpSpMkLst>
        </pc:grpChg>
        <pc:grpChg chg="del">
          <ac:chgData name="Joshi, Manasvita" userId="b2777bbc-8c28-4ef4-a885-611424095b67" providerId="ADAL" clId="{37223A17-F2C7-F04E-B2F8-56CC808C83B4}" dt="2021-06-05T00:20:31.936" v="646" actId="165"/>
          <ac:grpSpMkLst>
            <pc:docMk/>
            <pc:sldMk cId="4163739389" sldId="444"/>
            <ac:grpSpMk id="15" creationId="{E0BD551A-CCA0-314E-9A2A-18765FE7AE4A}"/>
          </ac:grpSpMkLst>
        </pc:grpChg>
        <pc:cxnChg chg="mod">
          <ac:chgData name="Joshi, Manasvita" userId="b2777bbc-8c28-4ef4-a885-611424095b67" providerId="ADAL" clId="{37223A17-F2C7-F04E-B2F8-56CC808C83B4}" dt="2021-06-05T00:19:49.884" v="608" actId="1036"/>
          <ac:cxnSpMkLst>
            <pc:docMk/>
            <pc:sldMk cId="4163739389" sldId="444"/>
            <ac:cxnSpMk id="11" creationId="{FFB11E85-F8E4-7B45-ABC4-DC1F4FD63ADE}"/>
          </ac:cxnSpMkLst>
        </pc:cxn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187545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18</a:t>
            </a:fld>
            <a:endParaRPr lang="en-US"/>
          </a:p>
        </p:txBody>
      </p:sp>
    </p:spTree>
    <p:extLst>
      <p:ext uri="{BB962C8B-B14F-4D97-AF65-F5344CB8AC3E}">
        <p14:creationId xmlns:p14="http://schemas.microsoft.com/office/powerpoint/2010/main" val="323555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19</a:t>
            </a:fld>
            <a:endParaRPr lang="en-US"/>
          </a:p>
        </p:txBody>
      </p:sp>
    </p:spTree>
    <p:extLst>
      <p:ext uri="{BB962C8B-B14F-4D97-AF65-F5344CB8AC3E}">
        <p14:creationId xmlns:p14="http://schemas.microsoft.com/office/powerpoint/2010/main" val="2271796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20</a:t>
            </a:fld>
            <a:endParaRPr lang="en-US"/>
          </a:p>
        </p:txBody>
      </p:sp>
    </p:spTree>
    <p:extLst>
      <p:ext uri="{BB962C8B-B14F-4D97-AF65-F5344CB8AC3E}">
        <p14:creationId xmlns:p14="http://schemas.microsoft.com/office/powerpoint/2010/main" val="3107961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21</a:t>
            </a:fld>
            <a:endParaRPr lang="en-US"/>
          </a:p>
        </p:txBody>
      </p:sp>
    </p:spTree>
    <p:extLst>
      <p:ext uri="{BB962C8B-B14F-4D97-AF65-F5344CB8AC3E}">
        <p14:creationId xmlns:p14="http://schemas.microsoft.com/office/powerpoint/2010/main" val="1717313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22</a:t>
            </a:fld>
            <a:endParaRPr lang="en-US"/>
          </a:p>
        </p:txBody>
      </p:sp>
    </p:spTree>
    <p:extLst>
      <p:ext uri="{BB962C8B-B14F-4D97-AF65-F5344CB8AC3E}">
        <p14:creationId xmlns:p14="http://schemas.microsoft.com/office/powerpoint/2010/main" val="3652898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23</a:t>
            </a:fld>
            <a:endParaRPr lang="en-US"/>
          </a:p>
        </p:txBody>
      </p:sp>
    </p:spTree>
    <p:extLst>
      <p:ext uri="{BB962C8B-B14F-4D97-AF65-F5344CB8AC3E}">
        <p14:creationId xmlns:p14="http://schemas.microsoft.com/office/powerpoint/2010/main" val="3871908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25</a:t>
            </a:fld>
            <a:endParaRPr lang="en-US"/>
          </a:p>
        </p:txBody>
      </p:sp>
    </p:spTree>
    <p:extLst>
      <p:ext uri="{BB962C8B-B14F-4D97-AF65-F5344CB8AC3E}">
        <p14:creationId xmlns:p14="http://schemas.microsoft.com/office/powerpoint/2010/main" val="9849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27</a:t>
            </a:fld>
            <a:endParaRPr lang="en-US"/>
          </a:p>
        </p:txBody>
      </p:sp>
    </p:spTree>
    <p:extLst>
      <p:ext uri="{BB962C8B-B14F-4D97-AF65-F5344CB8AC3E}">
        <p14:creationId xmlns:p14="http://schemas.microsoft.com/office/powerpoint/2010/main" val="2486057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28</a:t>
            </a:fld>
            <a:endParaRPr lang="en-US"/>
          </a:p>
        </p:txBody>
      </p:sp>
    </p:spTree>
    <p:extLst>
      <p:ext uri="{BB962C8B-B14F-4D97-AF65-F5344CB8AC3E}">
        <p14:creationId xmlns:p14="http://schemas.microsoft.com/office/powerpoint/2010/main" val="3230210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29</a:t>
            </a:fld>
            <a:endParaRPr lang="en-US"/>
          </a:p>
        </p:txBody>
      </p:sp>
    </p:spTree>
    <p:extLst>
      <p:ext uri="{BB962C8B-B14F-4D97-AF65-F5344CB8AC3E}">
        <p14:creationId xmlns:p14="http://schemas.microsoft.com/office/powerpoint/2010/main" val="3412157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1622791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30</a:t>
            </a:fld>
            <a:endParaRPr lang="en-US"/>
          </a:p>
        </p:txBody>
      </p:sp>
    </p:spTree>
    <p:extLst>
      <p:ext uri="{BB962C8B-B14F-4D97-AF65-F5344CB8AC3E}">
        <p14:creationId xmlns:p14="http://schemas.microsoft.com/office/powerpoint/2010/main" val="3416852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31</a:t>
            </a:fld>
            <a:endParaRPr lang="en-US"/>
          </a:p>
        </p:txBody>
      </p:sp>
    </p:spTree>
    <p:extLst>
      <p:ext uri="{BB962C8B-B14F-4D97-AF65-F5344CB8AC3E}">
        <p14:creationId xmlns:p14="http://schemas.microsoft.com/office/powerpoint/2010/main" val="675569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32</a:t>
            </a:fld>
            <a:endParaRPr lang="en-US"/>
          </a:p>
        </p:txBody>
      </p:sp>
    </p:spTree>
    <p:extLst>
      <p:ext uri="{BB962C8B-B14F-4D97-AF65-F5344CB8AC3E}">
        <p14:creationId xmlns:p14="http://schemas.microsoft.com/office/powerpoint/2010/main" val="3684010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33</a:t>
            </a:fld>
            <a:endParaRPr lang="en-US"/>
          </a:p>
        </p:txBody>
      </p:sp>
    </p:spTree>
    <p:extLst>
      <p:ext uri="{BB962C8B-B14F-4D97-AF65-F5344CB8AC3E}">
        <p14:creationId xmlns:p14="http://schemas.microsoft.com/office/powerpoint/2010/main" val="735618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35</a:t>
            </a:fld>
            <a:endParaRPr lang="en-US"/>
          </a:p>
        </p:txBody>
      </p:sp>
    </p:spTree>
    <p:extLst>
      <p:ext uri="{BB962C8B-B14F-4D97-AF65-F5344CB8AC3E}">
        <p14:creationId xmlns:p14="http://schemas.microsoft.com/office/powerpoint/2010/main" val="622144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36</a:t>
            </a:fld>
            <a:endParaRPr lang="en-US"/>
          </a:p>
        </p:txBody>
      </p:sp>
    </p:spTree>
    <p:extLst>
      <p:ext uri="{BB962C8B-B14F-4D97-AF65-F5344CB8AC3E}">
        <p14:creationId xmlns:p14="http://schemas.microsoft.com/office/powerpoint/2010/main" val="869132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38</a:t>
            </a:fld>
            <a:endParaRPr lang="en-US"/>
          </a:p>
        </p:txBody>
      </p:sp>
    </p:spTree>
    <p:extLst>
      <p:ext uri="{BB962C8B-B14F-4D97-AF65-F5344CB8AC3E}">
        <p14:creationId xmlns:p14="http://schemas.microsoft.com/office/powerpoint/2010/main" val="4119129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39</a:t>
            </a:fld>
            <a:endParaRPr lang="en-US"/>
          </a:p>
        </p:txBody>
      </p:sp>
    </p:spTree>
    <p:extLst>
      <p:ext uri="{BB962C8B-B14F-4D97-AF65-F5344CB8AC3E}">
        <p14:creationId xmlns:p14="http://schemas.microsoft.com/office/powerpoint/2010/main" val="2111315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40</a:t>
            </a:fld>
            <a:endParaRPr lang="en-US"/>
          </a:p>
        </p:txBody>
      </p:sp>
    </p:spTree>
    <p:extLst>
      <p:ext uri="{BB962C8B-B14F-4D97-AF65-F5344CB8AC3E}">
        <p14:creationId xmlns:p14="http://schemas.microsoft.com/office/powerpoint/2010/main" val="3065703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43</a:t>
            </a:fld>
            <a:endParaRPr lang="en-US"/>
          </a:p>
        </p:txBody>
      </p:sp>
    </p:spTree>
    <p:extLst>
      <p:ext uri="{BB962C8B-B14F-4D97-AF65-F5344CB8AC3E}">
        <p14:creationId xmlns:p14="http://schemas.microsoft.com/office/powerpoint/2010/main" val="821047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3749121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44</a:t>
            </a:fld>
            <a:endParaRPr lang="en-US"/>
          </a:p>
        </p:txBody>
      </p:sp>
    </p:spTree>
    <p:extLst>
      <p:ext uri="{BB962C8B-B14F-4D97-AF65-F5344CB8AC3E}">
        <p14:creationId xmlns:p14="http://schemas.microsoft.com/office/powerpoint/2010/main" val="3102165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45</a:t>
            </a:fld>
            <a:endParaRPr lang="en-US"/>
          </a:p>
        </p:txBody>
      </p:sp>
    </p:spTree>
    <p:extLst>
      <p:ext uri="{BB962C8B-B14F-4D97-AF65-F5344CB8AC3E}">
        <p14:creationId xmlns:p14="http://schemas.microsoft.com/office/powerpoint/2010/main" val="38919595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46</a:t>
            </a:fld>
            <a:endParaRPr lang="en-US"/>
          </a:p>
        </p:txBody>
      </p:sp>
    </p:spTree>
    <p:extLst>
      <p:ext uri="{BB962C8B-B14F-4D97-AF65-F5344CB8AC3E}">
        <p14:creationId xmlns:p14="http://schemas.microsoft.com/office/powerpoint/2010/main" val="1225295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7</a:t>
            </a:fld>
            <a:endParaRPr lang="en-US"/>
          </a:p>
        </p:txBody>
      </p:sp>
    </p:spTree>
    <p:extLst>
      <p:ext uri="{BB962C8B-B14F-4D97-AF65-F5344CB8AC3E}">
        <p14:creationId xmlns:p14="http://schemas.microsoft.com/office/powerpoint/2010/main" val="929715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277365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10</a:t>
            </a:fld>
            <a:endParaRPr lang="en-US"/>
          </a:p>
        </p:txBody>
      </p:sp>
    </p:spTree>
    <p:extLst>
      <p:ext uri="{BB962C8B-B14F-4D97-AF65-F5344CB8AC3E}">
        <p14:creationId xmlns:p14="http://schemas.microsoft.com/office/powerpoint/2010/main" val="1627899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323790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Discovery cluster supports a variety of GPUs that offer a wide range of functionalities and capabilities.</a:t>
            </a:r>
          </a:p>
          <a:p>
            <a:r>
              <a:rPr lang="en-US" sz="1200" b="0" i="0" kern="1200" dirty="0">
                <a:solidFill>
                  <a:schemeClr val="tx1"/>
                </a:solidFill>
                <a:effectLst/>
                <a:latin typeface="+mn-lt"/>
                <a:ea typeface="+mn-ea"/>
                <a:cs typeface="+mn-cs"/>
              </a:rPr>
              <a:t>k20m - The Tesla K20m is an enthusiast-class professional graphics card developed by NVIDIA, which was launched in January 2013. It is built on 28 nm process, is based on the GK110 graphics processor, and supports DirectX 12. For full specifications, see [7].</a:t>
            </a:r>
          </a:p>
          <a:p>
            <a:r>
              <a:rPr lang="en-US" sz="1200" b="0" i="0" kern="1200" dirty="0">
                <a:solidFill>
                  <a:schemeClr val="tx1"/>
                </a:solidFill>
                <a:effectLst/>
                <a:latin typeface="+mn-lt"/>
                <a:ea typeface="+mn-ea"/>
                <a:cs typeface="+mn-cs"/>
              </a:rPr>
              <a:t>k40m - The Tesla K40m is an enthusiast-class professional graphics card developed by NVIDIA, which was launched in November 2013. It is built on 28 nm process, based on the GK110B graphics processor, and supports DirectX 12. For full specifications, see [8].</a:t>
            </a:r>
          </a:p>
          <a:p>
            <a:r>
              <a:rPr lang="en-US" sz="1200" b="0" i="0" kern="1200" dirty="0">
                <a:solidFill>
                  <a:schemeClr val="tx1"/>
                </a:solidFill>
                <a:effectLst/>
                <a:latin typeface="+mn-lt"/>
                <a:ea typeface="+mn-ea"/>
                <a:cs typeface="+mn-cs"/>
              </a:rPr>
              <a:t>k80 - The Tesla K80 is a professional graphics card developed by NVIDIA, which was launched in November 2014. It is built on 28 nm process, is based on the GK210 graphics processor, and supports DirectX 12. </a:t>
            </a:r>
            <a:r>
              <a:rPr lang="en-US" sz="1200" b="0" i="0" kern="1200" dirty="0" err="1">
                <a:solidFill>
                  <a:schemeClr val="tx1"/>
                </a:solidFill>
                <a:effectLst/>
                <a:latin typeface="+mn-lt"/>
                <a:ea typeface="+mn-ea"/>
                <a:cs typeface="+mn-cs"/>
              </a:rPr>
              <a:t>Advertized</a:t>
            </a:r>
            <a:r>
              <a:rPr lang="en-US" sz="1200" b="0" i="0" kern="1200" dirty="0">
                <a:solidFill>
                  <a:schemeClr val="tx1"/>
                </a:solidFill>
                <a:effectLst/>
                <a:latin typeface="+mn-lt"/>
                <a:ea typeface="+mn-ea"/>
                <a:cs typeface="+mn-cs"/>
              </a:rPr>
              <a:t> as the world's most popular GPU on NVIDIA website, it delivers exceptional performance with fewer, more powerful servers that tremendously reduces data center costs and boosts throughput 5-10 times more in real-world applications. For full specifications and details, see [9, 10].</a:t>
            </a:r>
          </a:p>
          <a:p>
            <a:r>
              <a:rPr lang="en-US" sz="1200" b="0" i="0" kern="1200" dirty="0">
                <a:solidFill>
                  <a:schemeClr val="tx1"/>
                </a:solidFill>
                <a:effectLst/>
                <a:latin typeface="+mn-lt"/>
                <a:ea typeface="+mn-ea"/>
                <a:cs typeface="+mn-cs"/>
              </a:rPr>
              <a:t>p100 - The Tesla P100 is an enthusiast-class professional graphics card developed by NVIDIA, which was launched in June 2016. It is Built on 16 nm process, is based on the GP100 graphics processor, and supports DirectX 12. Advertised as the world's first AI supercomputing data center GPU on NVIDIA website, it offers a unified platform for accelerating both HPC and AI, and dramatically increases throughput. For full specifications and details, see [11, 12].</a:t>
            </a:r>
          </a:p>
          <a:p>
            <a:r>
              <a:rPr lang="en-US" sz="1200" b="0" i="0" kern="1200" dirty="0">
                <a:solidFill>
                  <a:schemeClr val="tx1"/>
                </a:solidFill>
                <a:effectLst/>
                <a:latin typeface="+mn-lt"/>
                <a:ea typeface="+mn-ea"/>
                <a:cs typeface="+mn-cs"/>
              </a:rPr>
              <a:t>v100-pcie &amp; v100-sxm2 - The Tesla V100 series is a professional graphics card developed by NVIDIA, which was launched in March 2018. It is built on 12 nm process, is based on the GV100 graphics processor, and supports DirectX 12. Advertised as the first tensor core GPU on NVIDIA website, it is the most advanced data center GPU for AI. It comes in 16 and 32GB configurations. It offers performance of up to 32 CPUs wrapped up in a single GPU. For full specifications and details, see [13, 14, 15].</a:t>
            </a:r>
          </a:p>
          <a:p>
            <a:r>
              <a:rPr lang="en-US" sz="1200" b="0" i="0" kern="1200" dirty="0">
                <a:solidFill>
                  <a:schemeClr val="tx1"/>
                </a:solidFill>
                <a:effectLst/>
                <a:latin typeface="+mn-lt"/>
                <a:ea typeface="+mn-ea"/>
                <a:cs typeface="+mn-cs"/>
              </a:rPr>
              <a:t>T4 - The Tesla T4 is a professional graphics card developed by NVIDIA, which was launched in September 2018. It is built on 12 nm process, is based on the TU104 graphics processor, and supports DirectX 12 Ultimate. This GPU offers breakthrough performance by accelerating various computing environments ranging from cloud to AI &amp; graphics. It is energy-efficient and features multi-precision Turing Tensor Cores, providing up to 500 trillion tensor operations per second, and new RT Cores, for performing ray tracing operations with extraordinary efficiency. For full specifications and details, see [16, 17].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latest Tesla 20-series GPUs are based on the latest implementation of the CUDA platform called the "Fermi architecture". Fermi has key computing features such as 500+ gigaflops of IEEE standard double-precision floating-point hardware support, L1 and L2 caches, ECC memory error protection, local user-managed data caches in the form of shared memory dispersed throughout the GPU, coalesced memory accesses, and more.</a:t>
            </a:r>
          </a:p>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12</a:t>
            </a:fld>
            <a:endParaRPr lang="en-US"/>
          </a:p>
        </p:txBody>
      </p:sp>
    </p:spTree>
    <p:extLst>
      <p:ext uri="{BB962C8B-B14F-4D97-AF65-F5344CB8AC3E}">
        <p14:creationId xmlns:p14="http://schemas.microsoft.com/office/powerpoint/2010/main" val="2646367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17</a:t>
            </a:fld>
            <a:endParaRPr lang="en-US"/>
          </a:p>
        </p:txBody>
      </p:sp>
    </p:spTree>
    <p:extLst>
      <p:ext uri="{BB962C8B-B14F-4D97-AF65-F5344CB8AC3E}">
        <p14:creationId xmlns:p14="http://schemas.microsoft.com/office/powerpoint/2010/main" val="11974968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186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5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926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0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7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96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6194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650" r:id="rId5"/>
    <p:sldLayoutId id="2147483667" r:id="rId6"/>
    <p:sldLayoutId id="2147483651" r:id="rId7"/>
    <p:sldLayoutId id="2147483652" r:id="rId8"/>
    <p:sldLayoutId id="2147483668" r:id="rId9"/>
    <p:sldLayoutId id="2147483692" r:id="rId10"/>
    <p:sldLayoutId id="2147483691" r:id="rId11"/>
    <p:sldLayoutId id="2147483683" r:id="rId12"/>
    <p:sldLayoutId id="2147483655" r:id="rId13"/>
    <p:sldLayoutId id="2147483695" r:id="rId14"/>
    <p:sldLayoutId id="2147483696" r:id="rId15"/>
    <p:sldLayoutId id="2147483697" r:id="rId16"/>
    <p:sldLayoutId id="2147483680" r:id="rId17"/>
    <p:sldLayoutId id="2147483656" r:id="rId18"/>
    <p:sldLayoutId id="2147483671" r:id="rId19"/>
    <p:sldLayoutId id="2147483657" r:id="rId20"/>
    <p:sldLayoutId id="2147483675" r:id="rId21"/>
    <p:sldLayoutId id="2147483688" r:id="rId22"/>
    <p:sldLayoutId id="2147483689" r:id="rId23"/>
    <p:sldLayoutId id="2147483693" r:id="rId24"/>
    <p:sldLayoutId id="2147483694" r:id="rId25"/>
    <p:sldLayoutId id="214748369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rc-docs.northeastern.edu/en/latest/using-discovery/workingwithgpu.html"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rc-docs.northeastern.edu/en/latest/using-ood/fileexplore.html" TargetMode="External"/><Relationship Id="rId2" Type="http://schemas.openxmlformats.org/officeDocument/2006/relationships/hyperlink" Target="https://rc-docs.northeastern.edu/en/latest/using-ood/introduction.html"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hyperlink" Target="https://rc-docs.northeastern.edu/en/latest/storage/discovery_storage.html"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rc-docs.northeastern.edu/en/latest/using-discovery/globus.html" TargetMode="External"/><Relationship Id="rId2" Type="http://schemas.openxmlformats.org/officeDocument/2006/relationships/hyperlink" Target="https://rc-docs.northeastern.edu/en/latest/using-discovery/transferringdata.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package" Target="../embeddings/Microsoft_Excel_Worksheet.xlsx"/></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rc-docs.northeastern.edu/en/latest/hardware/partitions.html"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mghpcc.org/"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JPG"/><Relationship Id="rId4" Type="http://schemas.openxmlformats.org/officeDocument/2006/relationships/hyperlink" Target="https://rc-docs.northeastern.edu/en/latest/hardware/hardware_overview.htm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rc-docs.northeastern.edu/en/latest/using-discovery/usingslurm.html"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docs.csc.fi/computing/running/array-job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s://slurm.schedmd.com/job_array.html" TargetMode="External"/><Relationship Id="rId4" Type="http://schemas.openxmlformats.org/officeDocument/2006/relationships/hyperlink" Target="https://scicomp.aalto.fi/triton/tut/arra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rc-docs.northeastern.edu/en/latest/hardware/partitions.html"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hyperlink" Target="https://rc-docs.northeastern.edu/en/latest/using-discovery/transferringdata.html"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hyperlink" Target="https://service.northeastern.edu/tech?id=sc_cat_item&amp;sys_id=0c34d402db0b0010a37cd206ca9619b7"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s://rc-docs.northeastern.edu/en/latest/get_started/get_access.html"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rc-docs.northeastern.edu/en/latest/get_started/connect.html"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service.northeastern.edu/tech?id=sc_cat_item&amp;sys_id=777c510bdbebd340a37cd206ca9619b0"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370" y="1122363"/>
            <a:ext cx="11410375" cy="1234471"/>
          </a:xfrm>
        </p:spPr>
        <p:txBody>
          <a:bodyPr>
            <a:normAutofit/>
          </a:bodyPr>
          <a:lstStyle/>
          <a:p>
            <a:pPr algn="ctr"/>
            <a:r>
              <a:rPr lang="en-US" dirty="0"/>
              <a:t>Discovery Basics</a:t>
            </a:r>
          </a:p>
        </p:txBody>
      </p:sp>
      <p:sp>
        <p:nvSpPr>
          <p:cNvPr id="3" name="Subtitle 2"/>
          <p:cNvSpPr>
            <a:spLocks noGrp="1"/>
          </p:cNvSpPr>
          <p:nvPr>
            <p:ph type="subTitle" idx="1"/>
          </p:nvPr>
        </p:nvSpPr>
        <p:spPr>
          <a:xfrm>
            <a:off x="631370" y="4449652"/>
            <a:ext cx="6096807" cy="1114851"/>
          </a:xfrm>
        </p:spPr>
        <p:txBody>
          <a:bodyPr>
            <a:normAutofit lnSpcReduction="10000"/>
          </a:bodyPr>
          <a:lstStyle/>
          <a:p>
            <a:r>
              <a:rPr lang="en-US" dirty="0"/>
              <a:t>Bootcamp Module</a:t>
            </a:r>
          </a:p>
          <a:p>
            <a:r>
              <a:rPr lang="en-US" dirty="0"/>
              <a:t>Instructors: </a:t>
            </a:r>
            <a:br>
              <a:rPr lang="en-US" dirty="0"/>
            </a:br>
            <a:r>
              <a:rPr lang="en-US" dirty="0"/>
              <a:t>Dr. </a:t>
            </a:r>
            <a:r>
              <a:rPr lang="en-US" dirty="0" err="1"/>
              <a:t>Manasvita</a:t>
            </a:r>
            <a:r>
              <a:rPr lang="en-US" dirty="0"/>
              <a:t> Joshi &amp; Mr. </a:t>
            </a:r>
            <a:r>
              <a:rPr lang="en-US" dirty="0" err="1"/>
              <a:t>Khajan</a:t>
            </a:r>
            <a:r>
              <a:rPr lang="en-US" dirty="0"/>
              <a:t> Joshi</a:t>
            </a:r>
          </a:p>
        </p:txBody>
      </p:sp>
    </p:spTree>
    <p:extLst>
      <p:ext uri="{BB962C8B-B14F-4D97-AF65-F5344CB8AC3E}">
        <p14:creationId xmlns:p14="http://schemas.microsoft.com/office/powerpoint/2010/main" val="164577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FAD49D4-4427-7B4F-AE1A-8CE99CE43C83}"/>
              </a:ext>
            </a:extLst>
          </p:cNvPr>
          <p:cNvSpPr>
            <a:spLocks noGrp="1"/>
          </p:cNvSpPr>
          <p:nvPr>
            <p:ph idx="1"/>
          </p:nvPr>
        </p:nvSpPr>
        <p:spPr>
          <a:xfrm>
            <a:off x="838200" y="1692001"/>
            <a:ext cx="10515600" cy="3408034"/>
          </a:xfrm>
        </p:spPr>
        <p:txBody>
          <a:bodyPr>
            <a:normAutofit/>
          </a:bodyPr>
          <a:lstStyle/>
          <a:p>
            <a:r>
              <a:rPr lang="en-US" dirty="0"/>
              <a:t>All NVIDIA GPUs on Discovery.</a:t>
            </a:r>
          </a:p>
          <a:p>
            <a:r>
              <a:rPr lang="en-US" dirty="0"/>
              <a:t>Range from K40 to T4.</a:t>
            </a:r>
          </a:p>
          <a:p>
            <a:r>
              <a:rPr lang="en-US" dirty="0">
                <a:hlinkClick r:id="rId3"/>
              </a:rPr>
              <a:t>https://rc-docs.northeastern.edu/en/latest/using-discovery/workingwithgpu.html</a:t>
            </a:r>
            <a:endParaRPr lang="en-US" dirty="0"/>
          </a:p>
          <a:p>
            <a:r>
              <a:rPr lang="en-US" dirty="0"/>
              <a:t>Access </a:t>
            </a:r>
            <a:r>
              <a:rPr lang="en-US" i="1" dirty="0" err="1"/>
              <a:t>gpu</a:t>
            </a:r>
            <a:r>
              <a:rPr lang="en-US" dirty="0"/>
              <a:t> partition using </a:t>
            </a:r>
            <a:r>
              <a:rPr lang="en-US" b="1" i="1" dirty="0"/>
              <a:t>--</a:t>
            </a:r>
            <a:r>
              <a:rPr lang="en-US" b="1" i="1" dirty="0" err="1"/>
              <a:t>gres</a:t>
            </a:r>
            <a:r>
              <a:rPr lang="en-US" b="1" i="1" dirty="0"/>
              <a:t>=</a:t>
            </a:r>
            <a:r>
              <a:rPr lang="en-US" dirty="0"/>
              <a:t> flag while running </a:t>
            </a:r>
            <a:r>
              <a:rPr lang="en-US" b="1" dirty="0" err="1"/>
              <a:t>srun</a:t>
            </a:r>
            <a:r>
              <a:rPr lang="en-US" dirty="0"/>
              <a:t> or </a:t>
            </a:r>
            <a:r>
              <a:rPr lang="en-US" b="1" dirty="0" err="1"/>
              <a:t>sbatch</a:t>
            </a:r>
            <a:r>
              <a:rPr lang="en-US" dirty="0"/>
              <a:t>. </a:t>
            </a:r>
          </a:p>
          <a:p>
            <a:r>
              <a:rPr lang="en-US" dirty="0"/>
              <a:t>More details in June 9 session at 10:30 AM.</a:t>
            </a:r>
          </a:p>
          <a:p>
            <a:endParaRPr lang="en-US" dirty="0"/>
          </a:p>
        </p:txBody>
      </p:sp>
      <p:sp>
        <p:nvSpPr>
          <p:cNvPr id="5" name="Title 4">
            <a:extLst>
              <a:ext uri="{FF2B5EF4-FFF2-40B4-BE49-F238E27FC236}">
                <a16:creationId xmlns:a16="http://schemas.microsoft.com/office/drawing/2014/main" id="{FEBB9529-A771-4A4E-83FB-CE1B3EA17800}"/>
              </a:ext>
            </a:extLst>
          </p:cNvPr>
          <p:cNvSpPr>
            <a:spLocks noGrp="1"/>
          </p:cNvSpPr>
          <p:nvPr>
            <p:ph type="title"/>
          </p:nvPr>
        </p:nvSpPr>
        <p:spPr/>
        <p:txBody>
          <a:bodyPr/>
          <a:lstStyle/>
          <a:p>
            <a:r>
              <a:rPr lang="en-US" dirty="0"/>
              <a:t>GPUs on Discovery</a:t>
            </a:r>
          </a:p>
        </p:txBody>
      </p:sp>
      <p:sp>
        <p:nvSpPr>
          <p:cNvPr id="3" name="Slide Number Placeholder 2">
            <a:extLst>
              <a:ext uri="{FF2B5EF4-FFF2-40B4-BE49-F238E27FC236}">
                <a16:creationId xmlns:a16="http://schemas.microsoft.com/office/drawing/2014/main" id="{D8096B04-725A-114B-AA9A-945BBB0DEEC7}"/>
              </a:ext>
            </a:extLst>
          </p:cNvPr>
          <p:cNvSpPr>
            <a:spLocks noGrp="1"/>
          </p:cNvSpPr>
          <p:nvPr>
            <p:ph type="sldNum" sz="quarter" idx="4"/>
          </p:nvPr>
        </p:nvSpPr>
        <p:spPr/>
        <p:txBody>
          <a:bodyPr/>
          <a:lstStyle/>
          <a:p>
            <a:fld id="{2BE017B6-6466-CA44-A203-DCC007137B39}" type="slidenum">
              <a:rPr lang="en-US" smtClean="0"/>
              <a:pPr/>
              <a:t>12</a:t>
            </a:fld>
            <a:endParaRPr lang="en-US" dirty="0"/>
          </a:p>
        </p:txBody>
      </p:sp>
    </p:spTree>
    <p:extLst>
      <p:ext uri="{BB962C8B-B14F-4D97-AF65-F5344CB8AC3E}">
        <p14:creationId xmlns:p14="http://schemas.microsoft.com/office/powerpoint/2010/main" val="3169441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6E1C4-532D-6249-A800-7B1AA73F4CF5}"/>
              </a:ext>
            </a:extLst>
          </p:cNvPr>
          <p:cNvSpPr>
            <a:spLocks noGrp="1"/>
          </p:cNvSpPr>
          <p:nvPr>
            <p:ph idx="1"/>
          </p:nvPr>
        </p:nvSpPr>
        <p:spPr/>
        <p:txBody>
          <a:bodyPr/>
          <a:lstStyle/>
          <a:p>
            <a:r>
              <a:rPr lang="en-US" dirty="0"/>
              <a:t>Open OnDemand (OOD) – web portal to Discovery cluster.</a:t>
            </a:r>
          </a:p>
          <a:p>
            <a:r>
              <a:rPr lang="en-US" dirty="0"/>
              <a:t>Various Interactive Apps available on OOD, including </a:t>
            </a:r>
            <a:r>
              <a:rPr lang="en-US" dirty="0" err="1"/>
              <a:t>Jupyter</a:t>
            </a:r>
            <a:r>
              <a:rPr lang="en-US" dirty="0"/>
              <a:t> notebook, </a:t>
            </a:r>
            <a:r>
              <a:rPr lang="en-US" dirty="0" err="1"/>
              <a:t>JupyterLab</a:t>
            </a:r>
            <a:r>
              <a:rPr lang="en-US" dirty="0"/>
              <a:t>, </a:t>
            </a:r>
            <a:r>
              <a:rPr lang="en-US" dirty="0" err="1"/>
              <a:t>Knime</a:t>
            </a:r>
            <a:r>
              <a:rPr lang="en-US" dirty="0"/>
              <a:t>, &amp; WEKA ML platforms.</a:t>
            </a:r>
          </a:p>
          <a:p>
            <a:r>
              <a:rPr lang="en-US" dirty="0">
                <a:solidFill>
                  <a:srgbClr val="FFFF00"/>
                </a:solidFill>
              </a:rPr>
              <a:t>Any OS</a:t>
            </a:r>
            <a:r>
              <a:rPr lang="en-US" dirty="0"/>
              <a:t>: Use a web browser and go to </a:t>
            </a:r>
            <a:r>
              <a:rPr lang="en-US" dirty="0">
                <a:hlinkClick r:id="rId2"/>
              </a:rPr>
              <a:t>https://rc-docs.northeastern.edu/en/latest/using-ood/introduction.html</a:t>
            </a:r>
            <a:endParaRPr lang="en-US" dirty="0"/>
          </a:p>
          <a:p>
            <a:r>
              <a:rPr lang="en-US" dirty="0"/>
              <a:t>Manage files on Discovery using OOD</a:t>
            </a:r>
          </a:p>
          <a:p>
            <a:r>
              <a:rPr lang="en-US" dirty="0">
                <a:hlinkClick r:id="rId3"/>
              </a:rPr>
              <a:t>https://rc-docs.northeastern.edu/en/latest/using-ood/fileexplore.html</a:t>
            </a:r>
            <a:endParaRPr lang="en-US" dirty="0"/>
          </a:p>
          <a:p>
            <a:r>
              <a:rPr lang="en-US" dirty="0"/>
              <a:t>More details in June 8 session at 9 AM.</a:t>
            </a:r>
          </a:p>
          <a:p>
            <a:endParaRPr lang="en-US" dirty="0"/>
          </a:p>
        </p:txBody>
      </p:sp>
      <p:sp>
        <p:nvSpPr>
          <p:cNvPr id="3" name="Title 2">
            <a:extLst>
              <a:ext uri="{FF2B5EF4-FFF2-40B4-BE49-F238E27FC236}">
                <a16:creationId xmlns:a16="http://schemas.microsoft.com/office/drawing/2014/main" id="{176BCD49-623D-2740-A19A-3DD9B2C693AA}"/>
              </a:ext>
            </a:extLst>
          </p:cNvPr>
          <p:cNvSpPr>
            <a:spLocks noGrp="1"/>
          </p:cNvSpPr>
          <p:nvPr>
            <p:ph type="title"/>
          </p:nvPr>
        </p:nvSpPr>
        <p:spPr/>
        <p:txBody>
          <a:bodyPr/>
          <a:lstStyle/>
          <a:p>
            <a:r>
              <a:rPr lang="en-US" dirty="0"/>
              <a:t>Accessing Discovery Through OOD </a:t>
            </a:r>
          </a:p>
        </p:txBody>
      </p:sp>
      <p:sp>
        <p:nvSpPr>
          <p:cNvPr id="4" name="Slide Number Placeholder 3">
            <a:extLst>
              <a:ext uri="{FF2B5EF4-FFF2-40B4-BE49-F238E27FC236}">
                <a16:creationId xmlns:a16="http://schemas.microsoft.com/office/drawing/2014/main" id="{0A874D6F-B223-C648-A5AA-4CCE7EDFE9E4}"/>
              </a:ext>
            </a:extLst>
          </p:cNvPr>
          <p:cNvSpPr>
            <a:spLocks noGrp="1"/>
          </p:cNvSpPr>
          <p:nvPr>
            <p:ph type="sldNum" sz="quarter" idx="4"/>
          </p:nvPr>
        </p:nvSpPr>
        <p:spPr/>
        <p:txBody>
          <a:bodyPr/>
          <a:lstStyle/>
          <a:p>
            <a:fld id="{2BE017B6-6466-CA44-A203-DCC007137B39}" type="slidenum">
              <a:rPr lang="en-US" smtClean="0"/>
              <a:pPr/>
              <a:t>13</a:t>
            </a:fld>
            <a:endParaRPr lang="en-US" dirty="0"/>
          </a:p>
        </p:txBody>
      </p:sp>
    </p:spTree>
    <p:extLst>
      <p:ext uri="{BB962C8B-B14F-4D97-AF65-F5344CB8AC3E}">
        <p14:creationId xmlns:p14="http://schemas.microsoft.com/office/powerpoint/2010/main" val="90536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8200" y="365125"/>
            <a:ext cx="6335332" cy="1325563"/>
          </a:xfrm>
        </p:spPr>
        <p:txBody>
          <a:bodyPr/>
          <a:lstStyle/>
          <a:p>
            <a:r>
              <a:rPr lang="en-US" dirty="0"/>
              <a:t>Storage On Discovery</a:t>
            </a:r>
          </a:p>
        </p:txBody>
      </p:sp>
      <p:sp>
        <p:nvSpPr>
          <p:cNvPr id="13" name="Content Placeholder 12"/>
          <p:cNvSpPr>
            <a:spLocks noGrp="1"/>
          </p:cNvSpPr>
          <p:nvPr>
            <p:ph sz="half" idx="1"/>
          </p:nvPr>
        </p:nvSpPr>
        <p:spPr>
          <a:xfrm>
            <a:off x="180304" y="1825625"/>
            <a:ext cx="5602429" cy="4351338"/>
          </a:xfrm>
        </p:spPr>
        <p:txBody>
          <a:bodyPr>
            <a:normAutofit/>
          </a:bodyPr>
          <a:lstStyle/>
          <a:p>
            <a:pPr marL="0" indent="0">
              <a:buNone/>
            </a:pPr>
            <a:r>
              <a:rPr lang="en-US" sz="3600" dirty="0">
                <a:solidFill>
                  <a:schemeClr val="accent5"/>
                </a:solidFill>
              </a:rPr>
              <a:t>Home</a:t>
            </a:r>
          </a:p>
          <a:p>
            <a:r>
              <a:rPr lang="en-US" dirty="0"/>
              <a:t>Permanent &amp; Backed up</a:t>
            </a:r>
          </a:p>
          <a:p>
            <a:r>
              <a:rPr lang="en-US" dirty="0"/>
              <a:t>Limited size (100GB)</a:t>
            </a:r>
          </a:p>
          <a:p>
            <a:r>
              <a:rPr lang="en-US" dirty="0"/>
              <a:t>Not performant</a:t>
            </a:r>
          </a:p>
          <a:p>
            <a:r>
              <a:rPr lang="en-US" dirty="0">
                <a:hlinkClick r:id="rId2"/>
              </a:rPr>
              <a:t>https://rc-docs.northeastern.edu/en/latest/storage/discovery_storage.html</a:t>
            </a:r>
            <a:endParaRPr lang="en-US" dirty="0"/>
          </a:p>
          <a:p>
            <a:r>
              <a:rPr lang="en-US" dirty="0"/>
              <a:t>More details in June 9 session at 2:45 PM.</a:t>
            </a:r>
          </a:p>
          <a:p>
            <a:endParaRPr lang="en-US" dirty="0"/>
          </a:p>
          <a:p>
            <a:pPr marL="0" indent="0">
              <a:buNone/>
            </a:pPr>
            <a:endParaRPr lang="en-US" dirty="0"/>
          </a:p>
        </p:txBody>
      </p:sp>
      <p:sp>
        <p:nvSpPr>
          <p:cNvPr id="14" name="Content Placeholder 13"/>
          <p:cNvSpPr>
            <a:spLocks noGrp="1"/>
          </p:cNvSpPr>
          <p:nvPr>
            <p:ph sz="half" idx="10"/>
          </p:nvPr>
        </p:nvSpPr>
        <p:spPr>
          <a:xfrm>
            <a:off x="6535994" y="1825625"/>
            <a:ext cx="5338327" cy="4351338"/>
          </a:xfrm>
        </p:spPr>
        <p:txBody>
          <a:bodyPr/>
          <a:lstStyle/>
          <a:p>
            <a:pPr marL="0" indent="0">
              <a:buNone/>
            </a:pPr>
            <a:r>
              <a:rPr lang="en-US" sz="3600" dirty="0">
                <a:solidFill>
                  <a:schemeClr val="accent5"/>
                </a:solidFill>
              </a:rPr>
              <a:t>Scratch</a:t>
            </a:r>
          </a:p>
          <a:p>
            <a:pPr>
              <a:buFont typeface="Arial" panose="020B0604020202020204" pitchFamily="34" charset="0"/>
              <a:buChar char="•"/>
            </a:pPr>
            <a:r>
              <a:rPr lang="en-US" dirty="0"/>
              <a:t>Performant</a:t>
            </a:r>
          </a:p>
          <a:p>
            <a:pPr>
              <a:buFont typeface="Arial" panose="020B0604020202020204" pitchFamily="34" charset="0"/>
              <a:buChar char="•"/>
            </a:pPr>
            <a:r>
              <a:rPr lang="en-US" dirty="0"/>
              <a:t>Total capacity: 1.8 PB</a:t>
            </a:r>
          </a:p>
          <a:p>
            <a:pPr>
              <a:buFont typeface="Arial" panose="020B0604020202020204" pitchFamily="34" charset="0"/>
              <a:buChar char="•"/>
            </a:pPr>
            <a:r>
              <a:rPr lang="en-US" dirty="0"/>
              <a:t>Temporary storage</a:t>
            </a:r>
          </a:p>
          <a:p>
            <a:pPr>
              <a:buFont typeface="Arial" panose="020B0604020202020204" pitchFamily="34" charset="0"/>
              <a:buChar char="•"/>
            </a:pPr>
            <a:r>
              <a:rPr lang="en-US" dirty="0">
                <a:solidFill>
                  <a:srgbClr val="C00000"/>
                </a:solidFill>
              </a:rPr>
              <a:t>Not backed up</a:t>
            </a:r>
          </a:p>
          <a:p>
            <a:pPr>
              <a:buFont typeface="Arial" panose="020B0604020202020204" pitchFamily="34" charset="0"/>
              <a:buChar char="•"/>
            </a:pPr>
            <a:r>
              <a:rPr lang="en-US" dirty="0"/>
              <a:t>28 day purge policy</a:t>
            </a:r>
          </a:p>
          <a:p>
            <a:pPr marL="0" indent="0">
              <a:buNone/>
            </a:pPr>
            <a:r>
              <a:rPr lang="en-US" u="sng" dirty="0">
                <a:solidFill>
                  <a:srgbClr val="00B0F0"/>
                </a:solidFill>
              </a:rPr>
              <a:t>rc.northeastern.edu/policy</a:t>
            </a:r>
          </a:p>
        </p:txBody>
      </p:sp>
      <p:sp>
        <p:nvSpPr>
          <p:cNvPr id="5" name="Slide Number Placeholder 4"/>
          <p:cNvSpPr>
            <a:spLocks noGrp="1"/>
          </p:cNvSpPr>
          <p:nvPr>
            <p:ph type="sldNum" sz="quarter" idx="11"/>
          </p:nvPr>
        </p:nvSpPr>
        <p:spPr/>
        <p:txBody>
          <a:bodyPr/>
          <a:lstStyle/>
          <a:p>
            <a:fld id="{2BE017B6-6466-CA44-A203-DCC007137B39}" type="slidenum">
              <a:rPr lang="en-US" smtClean="0"/>
              <a:pPr/>
              <a:t>14</a:t>
            </a:fld>
            <a:endParaRPr lang="en-US" dirty="0"/>
          </a:p>
        </p:txBody>
      </p:sp>
    </p:spTree>
    <p:extLst>
      <p:ext uri="{BB962C8B-B14F-4D97-AF65-F5344CB8AC3E}">
        <p14:creationId xmlns:p14="http://schemas.microsoft.com/office/powerpoint/2010/main" val="635984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fade">
                                      <p:cBhvr>
                                        <p:cTn id="35" dur="1000"/>
                                        <p:tgtEl>
                                          <p:spTgt spid="13">
                                            <p:txEl>
                                              <p:pRg st="4" end="4"/>
                                            </p:txEl>
                                          </p:spTgt>
                                        </p:tgtEl>
                                      </p:cBhvr>
                                    </p:animEffect>
                                    <p:anim calcmode="lin" valueType="num">
                                      <p:cBhvr>
                                        <p:cTn id="3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xEl>
                                              <p:pRg st="5" end="5"/>
                                            </p:txEl>
                                          </p:spTgt>
                                        </p:tgtEl>
                                        <p:attrNameLst>
                                          <p:attrName>style.visibility</p:attrName>
                                        </p:attrNameLst>
                                      </p:cBhvr>
                                      <p:to>
                                        <p:strVal val="visible"/>
                                      </p:to>
                                    </p:set>
                                    <p:animEffect transition="in" filter="fade">
                                      <p:cBhvr>
                                        <p:cTn id="42" dur="1000"/>
                                        <p:tgtEl>
                                          <p:spTgt spid="13">
                                            <p:txEl>
                                              <p:pRg st="5" end="5"/>
                                            </p:txEl>
                                          </p:spTgt>
                                        </p:tgtEl>
                                      </p:cBhvr>
                                    </p:animEffect>
                                    <p:anim calcmode="lin" valueType="num">
                                      <p:cBhvr>
                                        <p:cTn id="43"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1000"/>
                                        <p:tgtEl>
                                          <p:spTgt spid="14">
                                            <p:txEl>
                                              <p:pRg st="0" end="0"/>
                                            </p:txEl>
                                          </p:spTgt>
                                        </p:tgtEl>
                                      </p:cBhvr>
                                    </p:animEffect>
                                    <p:anim calcmode="lin" valueType="num">
                                      <p:cBhvr>
                                        <p:cTn id="50"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4">
                                            <p:txEl>
                                              <p:pRg st="1" end="1"/>
                                            </p:txEl>
                                          </p:spTgt>
                                        </p:tgtEl>
                                        <p:attrNameLst>
                                          <p:attrName>style.visibility</p:attrName>
                                        </p:attrNameLst>
                                      </p:cBhvr>
                                      <p:to>
                                        <p:strVal val="visible"/>
                                      </p:to>
                                    </p:set>
                                    <p:animEffect transition="in" filter="fade">
                                      <p:cBhvr>
                                        <p:cTn id="56" dur="1000"/>
                                        <p:tgtEl>
                                          <p:spTgt spid="14">
                                            <p:txEl>
                                              <p:pRg st="1" end="1"/>
                                            </p:txEl>
                                          </p:spTgt>
                                        </p:tgtEl>
                                      </p:cBhvr>
                                    </p:animEffect>
                                    <p:anim calcmode="lin" valueType="num">
                                      <p:cBhvr>
                                        <p:cTn id="5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animEffect transition="in" filter="fade">
                                      <p:cBhvr>
                                        <p:cTn id="63" dur="1000"/>
                                        <p:tgtEl>
                                          <p:spTgt spid="14">
                                            <p:txEl>
                                              <p:pRg st="2" end="2"/>
                                            </p:txEl>
                                          </p:spTgt>
                                        </p:tgtEl>
                                      </p:cBhvr>
                                    </p:animEffect>
                                    <p:anim calcmode="lin" valueType="num">
                                      <p:cBhvr>
                                        <p:cTn id="64"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4">
                                            <p:txEl>
                                              <p:pRg st="3" end="3"/>
                                            </p:txEl>
                                          </p:spTgt>
                                        </p:tgtEl>
                                        <p:attrNameLst>
                                          <p:attrName>style.visibility</p:attrName>
                                        </p:attrNameLst>
                                      </p:cBhvr>
                                      <p:to>
                                        <p:strVal val="visible"/>
                                      </p:to>
                                    </p:set>
                                    <p:animEffect transition="in" filter="fade">
                                      <p:cBhvr>
                                        <p:cTn id="70" dur="1000"/>
                                        <p:tgtEl>
                                          <p:spTgt spid="14">
                                            <p:txEl>
                                              <p:pRg st="3" end="3"/>
                                            </p:txEl>
                                          </p:spTgt>
                                        </p:tgtEl>
                                      </p:cBhvr>
                                    </p:animEffect>
                                    <p:anim calcmode="lin" valueType="num">
                                      <p:cBhvr>
                                        <p:cTn id="71"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72"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4">
                                            <p:txEl>
                                              <p:pRg st="4" end="4"/>
                                            </p:txEl>
                                          </p:spTgt>
                                        </p:tgtEl>
                                        <p:attrNameLst>
                                          <p:attrName>style.visibility</p:attrName>
                                        </p:attrNameLst>
                                      </p:cBhvr>
                                      <p:to>
                                        <p:strVal val="visible"/>
                                      </p:to>
                                    </p:set>
                                    <p:animEffect transition="in" filter="fade">
                                      <p:cBhvr>
                                        <p:cTn id="77" dur="1000"/>
                                        <p:tgtEl>
                                          <p:spTgt spid="14">
                                            <p:txEl>
                                              <p:pRg st="4" end="4"/>
                                            </p:txEl>
                                          </p:spTgt>
                                        </p:tgtEl>
                                      </p:cBhvr>
                                    </p:animEffect>
                                    <p:anim calcmode="lin" valueType="num">
                                      <p:cBhvr>
                                        <p:cTn id="78"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79"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4">
                                            <p:txEl>
                                              <p:pRg st="5" end="5"/>
                                            </p:txEl>
                                          </p:spTgt>
                                        </p:tgtEl>
                                        <p:attrNameLst>
                                          <p:attrName>style.visibility</p:attrName>
                                        </p:attrNameLst>
                                      </p:cBhvr>
                                      <p:to>
                                        <p:strVal val="visible"/>
                                      </p:to>
                                    </p:set>
                                    <p:animEffect transition="in" filter="fade">
                                      <p:cBhvr>
                                        <p:cTn id="84" dur="1000"/>
                                        <p:tgtEl>
                                          <p:spTgt spid="14">
                                            <p:txEl>
                                              <p:pRg st="5" end="5"/>
                                            </p:txEl>
                                          </p:spTgt>
                                        </p:tgtEl>
                                      </p:cBhvr>
                                    </p:animEffect>
                                    <p:anim calcmode="lin" valueType="num">
                                      <p:cBhvr>
                                        <p:cTn id="85" dur="1000" fill="hold"/>
                                        <p:tgtEl>
                                          <p:spTgt spid="14">
                                            <p:txEl>
                                              <p:pRg st="5" end="5"/>
                                            </p:txEl>
                                          </p:spTgt>
                                        </p:tgtEl>
                                        <p:attrNameLst>
                                          <p:attrName>ppt_x</p:attrName>
                                        </p:attrNameLst>
                                      </p:cBhvr>
                                      <p:tavLst>
                                        <p:tav tm="0">
                                          <p:val>
                                            <p:strVal val="#ppt_x"/>
                                          </p:val>
                                        </p:tav>
                                        <p:tav tm="100000">
                                          <p:val>
                                            <p:strVal val="#ppt_x"/>
                                          </p:val>
                                        </p:tav>
                                      </p:tavLst>
                                    </p:anim>
                                    <p:anim calcmode="lin" valueType="num">
                                      <p:cBhvr>
                                        <p:cTn id="86" dur="1000" fill="hold"/>
                                        <p:tgtEl>
                                          <p:spTgt spid="1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14">
                                            <p:txEl>
                                              <p:pRg st="6" end="6"/>
                                            </p:txEl>
                                          </p:spTgt>
                                        </p:tgtEl>
                                        <p:attrNameLst>
                                          <p:attrName>style.visibility</p:attrName>
                                        </p:attrNameLst>
                                      </p:cBhvr>
                                      <p:to>
                                        <p:strVal val="visible"/>
                                      </p:to>
                                    </p:set>
                                    <p:animEffect transition="in" filter="fade">
                                      <p:cBhvr>
                                        <p:cTn id="91" dur="1000"/>
                                        <p:tgtEl>
                                          <p:spTgt spid="14">
                                            <p:txEl>
                                              <p:pRg st="6" end="6"/>
                                            </p:txEl>
                                          </p:spTgt>
                                        </p:tgtEl>
                                      </p:cBhvr>
                                    </p:animEffect>
                                    <p:anim calcmode="lin" valueType="num">
                                      <p:cBhvr>
                                        <p:cTn id="92" dur="1000" fill="hold"/>
                                        <p:tgtEl>
                                          <p:spTgt spid="14">
                                            <p:txEl>
                                              <p:pRg st="6" end="6"/>
                                            </p:txEl>
                                          </p:spTgt>
                                        </p:tgtEl>
                                        <p:attrNameLst>
                                          <p:attrName>ppt_x</p:attrName>
                                        </p:attrNameLst>
                                      </p:cBhvr>
                                      <p:tavLst>
                                        <p:tav tm="0">
                                          <p:val>
                                            <p:strVal val="#ppt_x"/>
                                          </p:val>
                                        </p:tav>
                                        <p:tav tm="100000">
                                          <p:val>
                                            <p:strVal val="#ppt_x"/>
                                          </p:val>
                                        </p:tav>
                                      </p:tavLst>
                                    </p:anim>
                                    <p:anim calcmode="lin" valueType="num">
                                      <p:cBhvr>
                                        <p:cTn id="93" dur="1000" fill="hold"/>
                                        <p:tgtEl>
                                          <p:spTgt spid="1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7633357-AC78-4447-A38B-6E5CA927FE86}"/>
              </a:ext>
            </a:extLst>
          </p:cNvPr>
          <p:cNvSpPr>
            <a:spLocks noGrp="1"/>
          </p:cNvSpPr>
          <p:nvPr>
            <p:ph idx="1"/>
          </p:nvPr>
        </p:nvSpPr>
        <p:spPr/>
        <p:txBody>
          <a:bodyPr/>
          <a:lstStyle/>
          <a:p>
            <a:r>
              <a:rPr lang="en-US" dirty="0"/>
              <a:t>Using compute node via </a:t>
            </a:r>
            <a:r>
              <a:rPr lang="en-US" dirty="0" err="1"/>
              <a:t>scp</a:t>
            </a:r>
            <a:endParaRPr lang="en-US" dirty="0"/>
          </a:p>
          <a:p>
            <a:r>
              <a:rPr lang="en-US" dirty="0"/>
              <a:t>Using xfer via </a:t>
            </a:r>
            <a:r>
              <a:rPr lang="en-US" dirty="0" err="1"/>
              <a:t>sshfs</a:t>
            </a:r>
            <a:endParaRPr lang="en-US" dirty="0"/>
          </a:p>
          <a:p>
            <a:r>
              <a:rPr lang="en-US" dirty="0">
                <a:hlinkClick r:id="rId2"/>
              </a:rPr>
              <a:t>https://rc-docs.northeastern.edu/en/latest/using-discovery/transferringdata.html</a:t>
            </a:r>
            <a:endParaRPr lang="en-US" dirty="0"/>
          </a:p>
          <a:p>
            <a:r>
              <a:rPr lang="en-US" dirty="0"/>
              <a:t>Using Globus</a:t>
            </a:r>
          </a:p>
          <a:p>
            <a:r>
              <a:rPr lang="en-US" dirty="0">
                <a:hlinkClick r:id="rId3"/>
              </a:rPr>
              <a:t>https://rc-docs.northeastern.edu/en/latest/using-discovery/globus.html</a:t>
            </a:r>
            <a:endParaRPr lang="en-US" dirty="0"/>
          </a:p>
          <a:p>
            <a:r>
              <a:rPr lang="en-US" dirty="0"/>
              <a:t>More details in June 9 session at 2:45 PM.</a:t>
            </a:r>
          </a:p>
          <a:p>
            <a:pPr marL="0" indent="0">
              <a:buNone/>
            </a:pPr>
            <a:endParaRPr lang="en-US" dirty="0"/>
          </a:p>
          <a:p>
            <a:endParaRPr lang="en-US" dirty="0"/>
          </a:p>
        </p:txBody>
      </p:sp>
      <p:sp>
        <p:nvSpPr>
          <p:cNvPr id="6" name="Title 5">
            <a:extLst>
              <a:ext uri="{FF2B5EF4-FFF2-40B4-BE49-F238E27FC236}">
                <a16:creationId xmlns:a16="http://schemas.microsoft.com/office/drawing/2014/main" id="{A31298FF-0E15-0143-932F-7D46B36DFABE}"/>
              </a:ext>
            </a:extLst>
          </p:cNvPr>
          <p:cNvSpPr>
            <a:spLocks noGrp="1"/>
          </p:cNvSpPr>
          <p:nvPr>
            <p:ph type="title"/>
          </p:nvPr>
        </p:nvSpPr>
        <p:spPr/>
        <p:txBody>
          <a:bodyPr/>
          <a:lstStyle/>
          <a:p>
            <a:r>
              <a:rPr lang="en-US" dirty="0"/>
              <a:t>Transferring Data To/From Discovery</a:t>
            </a:r>
          </a:p>
        </p:txBody>
      </p:sp>
      <p:sp>
        <p:nvSpPr>
          <p:cNvPr id="5" name="Slide Number Placeholder 4">
            <a:extLst>
              <a:ext uri="{FF2B5EF4-FFF2-40B4-BE49-F238E27FC236}">
                <a16:creationId xmlns:a16="http://schemas.microsoft.com/office/drawing/2014/main" id="{9EEAB392-58E8-1049-95D9-97682B9E1DD6}"/>
              </a:ext>
            </a:extLst>
          </p:cNvPr>
          <p:cNvSpPr>
            <a:spLocks noGrp="1"/>
          </p:cNvSpPr>
          <p:nvPr>
            <p:ph type="sldNum" sz="quarter" idx="4"/>
          </p:nvPr>
        </p:nvSpPr>
        <p:spPr/>
        <p:txBody>
          <a:bodyPr/>
          <a:lstStyle/>
          <a:p>
            <a:fld id="{2BE017B6-6466-CA44-A203-DCC007137B39}" type="slidenum">
              <a:rPr lang="en-US" smtClean="0"/>
              <a:pPr/>
              <a:t>15</a:t>
            </a:fld>
            <a:endParaRPr lang="en-US" dirty="0"/>
          </a:p>
        </p:txBody>
      </p:sp>
    </p:spTree>
    <p:extLst>
      <p:ext uri="{BB962C8B-B14F-4D97-AF65-F5344CB8AC3E}">
        <p14:creationId xmlns:p14="http://schemas.microsoft.com/office/powerpoint/2010/main" val="484610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91B78-E08E-7346-BC45-4D93C4E812CF}"/>
              </a:ext>
            </a:extLst>
          </p:cNvPr>
          <p:cNvSpPr>
            <a:spLocks noGrp="1"/>
          </p:cNvSpPr>
          <p:nvPr>
            <p:ph type="title"/>
          </p:nvPr>
        </p:nvSpPr>
        <p:spPr>
          <a:xfrm>
            <a:off x="838200" y="2766218"/>
            <a:ext cx="10515600" cy="1325563"/>
          </a:xfrm>
        </p:spPr>
        <p:txBody>
          <a:bodyPr/>
          <a:lstStyle/>
          <a:p>
            <a:pPr algn="ctr"/>
            <a:r>
              <a:rPr lang="en-US" dirty="0"/>
              <a:t>Interactive Session Exercises</a:t>
            </a:r>
          </a:p>
        </p:txBody>
      </p:sp>
      <p:sp>
        <p:nvSpPr>
          <p:cNvPr id="4" name="Slide Number Placeholder 3">
            <a:extLst>
              <a:ext uri="{FF2B5EF4-FFF2-40B4-BE49-F238E27FC236}">
                <a16:creationId xmlns:a16="http://schemas.microsoft.com/office/drawing/2014/main" id="{76DE2191-A93E-A041-B6A2-89125A44B145}"/>
              </a:ext>
            </a:extLst>
          </p:cNvPr>
          <p:cNvSpPr>
            <a:spLocks noGrp="1"/>
          </p:cNvSpPr>
          <p:nvPr>
            <p:ph type="sldNum" sz="quarter" idx="4"/>
          </p:nvPr>
        </p:nvSpPr>
        <p:spPr/>
        <p:txBody>
          <a:bodyPr/>
          <a:lstStyle/>
          <a:p>
            <a:fld id="{2BE017B6-6466-CA44-A203-DCC007137B39}" type="slidenum">
              <a:rPr lang="en-US" smtClean="0"/>
              <a:pPr/>
              <a:t>16</a:t>
            </a:fld>
            <a:endParaRPr lang="en-US" dirty="0"/>
          </a:p>
        </p:txBody>
      </p:sp>
    </p:spTree>
    <p:extLst>
      <p:ext uri="{BB962C8B-B14F-4D97-AF65-F5344CB8AC3E}">
        <p14:creationId xmlns:p14="http://schemas.microsoft.com/office/powerpoint/2010/main" val="997333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17</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graphicFrame>
        <p:nvGraphicFramePr>
          <p:cNvPr id="10" name="Object 9">
            <a:extLst>
              <a:ext uri="{FF2B5EF4-FFF2-40B4-BE49-F238E27FC236}">
                <a16:creationId xmlns:a16="http://schemas.microsoft.com/office/drawing/2014/main" id="{8D50A98D-7149-E84F-9FFD-A61A9E60BA01}"/>
              </a:ext>
            </a:extLst>
          </p:cNvPr>
          <p:cNvGraphicFramePr>
            <a:graphicFrameLocks noChangeAspect="1"/>
          </p:cNvGraphicFramePr>
          <p:nvPr/>
        </p:nvGraphicFramePr>
        <p:xfrm>
          <a:off x="1760538" y="1928813"/>
          <a:ext cx="7591425" cy="3000375"/>
        </p:xfrm>
        <a:graphic>
          <a:graphicData uri="http://schemas.openxmlformats.org/presentationml/2006/ole">
            <mc:AlternateContent xmlns:mc="http://schemas.openxmlformats.org/markup-compatibility/2006">
              <mc:Choice xmlns:v="urn:schemas-microsoft-com:vml" Requires="v">
                <p:oleObj spid="_x0000_s1025" name="Worksheet" r:id="rId4" imgW="3632200" imgH="1435100" progId="Excel.Sheet.12">
                  <p:embed/>
                </p:oleObj>
              </mc:Choice>
              <mc:Fallback>
                <p:oleObj name="Worksheet" r:id="rId4" imgW="3632200" imgH="1435100" progId="Excel.Sheet.12">
                  <p:embed/>
                  <p:pic>
                    <p:nvPicPr>
                      <p:cNvPr id="10" name="Object 9">
                        <a:extLst>
                          <a:ext uri="{FF2B5EF4-FFF2-40B4-BE49-F238E27FC236}">
                            <a16:creationId xmlns:a16="http://schemas.microsoft.com/office/drawing/2014/main" id="{8D50A98D-7149-E84F-9FFD-A61A9E60BA01}"/>
                          </a:ext>
                        </a:extLst>
                      </p:cNvPr>
                      <p:cNvPicPr/>
                      <p:nvPr/>
                    </p:nvPicPr>
                    <p:blipFill>
                      <a:blip r:embed="rId5"/>
                      <a:stretch>
                        <a:fillRect/>
                      </a:stretch>
                    </p:blipFill>
                    <p:spPr>
                      <a:xfrm>
                        <a:off x="1760538" y="1928813"/>
                        <a:ext cx="7591425" cy="3000375"/>
                      </a:xfrm>
                      <a:prstGeom prst="rect">
                        <a:avLst/>
                      </a:prstGeom>
                    </p:spPr>
                  </p:pic>
                </p:oleObj>
              </mc:Fallback>
            </mc:AlternateContent>
          </a:graphicData>
        </a:graphic>
      </p:graphicFrame>
    </p:spTree>
    <p:extLst>
      <p:ext uri="{BB962C8B-B14F-4D97-AF65-F5344CB8AC3E}">
        <p14:creationId xmlns:p14="http://schemas.microsoft.com/office/powerpoint/2010/main" val="3321251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18</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17" name="Picture 16">
            <a:extLst>
              <a:ext uri="{FF2B5EF4-FFF2-40B4-BE49-F238E27FC236}">
                <a16:creationId xmlns:a16="http://schemas.microsoft.com/office/drawing/2014/main" id="{6E4D04B7-EDB5-A448-8F46-5B8200E419DE}"/>
              </a:ext>
            </a:extLst>
          </p:cNvPr>
          <p:cNvPicPr>
            <a:picLocks noChangeAspect="1"/>
          </p:cNvPicPr>
          <p:nvPr/>
        </p:nvPicPr>
        <p:blipFill>
          <a:blip r:embed="rId3"/>
          <a:stretch>
            <a:fillRect/>
          </a:stretch>
        </p:blipFill>
        <p:spPr>
          <a:xfrm>
            <a:off x="2571596" y="1863801"/>
            <a:ext cx="7051430" cy="4442400"/>
          </a:xfrm>
          <a:prstGeom prst="rect">
            <a:avLst/>
          </a:prstGeom>
        </p:spPr>
      </p:pic>
      <p:sp>
        <p:nvSpPr>
          <p:cNvPr id="9" name="TextBox 8">
            <a:extLst>
              <a:ext uri="{FF2B5EF4-FFF2-40B4-BE49-F238E27FC236}">
                <a16:creationId xmlns:a16="http://schemas.microsoft.com/office/drawing/2014/main" id="{597F8522-E9F6-5843-8366-43F7512DFBE0}"/>
              </a:ext>
            </a:extLst>
          </p:cNvPr>
          <p:cNvSpPr txBox="1"/>
          <p:nvPr/>
        </p:nvSpPr>
        <p:spPr>
          <a:xfrm>
            <a:off x="1041991" y="1465163"/>
            <a:ext cx="4588436" cy="369332"/>
          </a:xfrm>
          <a:prstGeom prst="rect">
            <a:avLst/>
          </a:prstGeom>
          <a:noFill/>
        </p:spPr>
        <p:txBody>
          <a:bodyPr wrap="none" rtlCol="0">
            <a:spAutoFit/>
          </a:bodyPr>
          <a:lstStyle/>
          <a:p>
            <a:pPr marL="285750" indent="-285750">
              <a:buFont typeface="Arial" panose="020B0604020202020204" pitchFamily="34" charset="0"/>
              <a:buChar char="•"/>
            </a:pPr>
            <a:r>
              <a:rPr lang="en-QA" dirty="0"/>
              <a:t>pwd (</a:t>
            </a:r>
            <a:r>
              <a:rPr lang="en-US" dirty="0">
                <a:latin typeface="Calibri" panose="020F0502020204030204" pitchFamily="34" charset="0"/>
              </a:rPr>
              <a:t>to print the current working directory)</a:t>
            </a:r>
            <a:endParaRPr lang="en-QA" dirty="0"/>
          </a:p>
        </p:txBody>
      </p:sp>
    </p:spTree>
    <p:extLst>
      <p:ext uri="{BB962C8B-B14F-4D97-AF65-F5344CB8AC3E}">
        <p14:creationId xmlns:p14="http://schemas.microsoft.com/office/powerpoint/2010/main" val="297285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19</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0294186F-9061-F140-8CBF-3DD5EFC3CAFE}"/>
              </a:ext>
            </a:extLst>
          </p:cNvPr>
          <p:cNvPicPr>
            <a:picLocks noChangeAspect="1"/>
          </p:cNvPicPr>
          <p:nvPr/>
        </p:nvPicPr>
        <p:blipFill>
          <a:blip r:embed="rId3"/>
          <a:srcRect/>
          <a:stretch/>
        </p:blipFill>
        <p:spPr>
          <a:xfrm>
            <a:off x="2571596" y="1864078"/>
            <a:ext cx="7051430" cy="4441845"/>
          </a:xfrm>
          <a:prstGeom prst="rect">
            <a:avLst/>
          </a:prstGeom>
        </p:spPr>
      </p:pic>
      <p:sp>
        <p:nvSpPr>
          <p:cNvPr id="6" name="TextBox 5">
            <a:extLst>
              <a:ext uri="{FF2B5EF4-FFF2-40B4-BE49-F238E27FC236}">
                <a16:creationId xmlns:a16="http://schemas.microsoft.com/office/drawing/2014/main" id="{6543A6F2-A5EE-3840-9CF1-EDC6C64532F5}"/>
              </a:ext>
            </a:extLst>
          </p:cNvPr>
          <p:cNvSpPr txBox="1"/>
          <p:nvPr/>
        </p:nvSpPr>
        <p:spPr>
          <a:xfrm>
            <a:off x="1041991" y="1465163"/>
            <a:ext cx="3071225" cy="369332"/>
          </a:xfrm>
          <a:prstGeom prst="rect">
            <a:avLst/>
          </a:prstGeom>
          <a:noFill/>
        </p:spPr>
        <p:txBody>
          <a:bodyPr wrap="none" rtlCol="0">
            <a:spAutoFit/>
          </a:bodyPr>
          <a:lstStyle/>
          <a:p>
            <a:pPr marL="285750" indent="-285750">
              <a:buFont typeface="Arial" panose="020B0604020202020204" pitchFamily="34" charset="0"/>
              <a:buChar char="•"/>
            </a:pPr>
            <a:r>
              <a:rPr lang="en-QA" b="1" dirty="0"/>
              <a:t>ls</a:t>
            </a:r>
            <a:r>
              <a:rPr lang="en-QA" dirty="0"/>
              <a:t> (</a:t>
            </a:r>
            <a:r>
              <a:rPr lang="en-US" dirty="0"/>
              <a:t>to </a:t>
            </a:r>
            <a:r>
              <a:rPr lang="en-US" b="1" dirty="0"/>
              <a:t>list</a:t>
            </a:r>
            <a:r>
              <a:rPr lang="en-US" dirty="0"/>
              <a:t> files or directories)</a:t>
            </a:r>
            <a:endParaRPr lang="en-QA" dirty="0"/>
          </a:p>
        </p:txBody>
      </p:sp>
      <p:sp>
        <p:nvSpPr>
          <p:cNvPr id="2" name="Rectangle 1">
            <a:extLst>
              <a:ext uri="{FF2B5EF4-FFF2-40B4-BE49-F238E27FC236}">
                <a16:creationId xmlns:a16="http://schemas.microsoft.com/office/drawing/2014/main" id="{EFDD401C-7F37-F344-8F1C-D83064630B98}"/>
              </a:ext>
            </a:extLst>
          </p:cNvPr>
          <p:cNvSpPr/>
          <p:nvPr/>
        </p:nvSpPr>
        <p:spPr>
          <a:xfrm>
            <a:off x="1041991" y="6378373"/>
            <a:ext cx="6411435" cy="369332"/>
          </a:xfrm>
          <a:prstGeom prst="rect">
            <a:avLst/>
          </a:prstGeom>
        </p:spPr>
        <p:txBody>
          <a:bodyPr wrap="none">
            <a:spAutoFit/>
          </a:bodyPr>
          <a:lstStyle/>
          <a:p>
            <a:r>
              <a:rPr lang="en-US" i="1" dirty="0">
                <a:solidFill>
                  <a:schemeClr val="tx1">
                    <a:lumMod val="65000"/>
                    <a:lumOff val="35000"/>
                  </a:schemeClr>
                </a:solidFill>
                <a:latin typeface="Calibri" panose="020F0502020204030204" pitchFamily="34" charset="0"/>
              </a:rPr>
              <a:t>Note: </a:t>
            </a:r>
            <a:r>
              <a:rPr lang="en-US" b="1" dirty="0">
                <a:solidFill>
                  <a:schemeClr val="tx1">
                    <a:lumMod val="65000"/>
                    <a:lumOff val="35000"/>
                  </a:schemeClr>
                </a:solidFill>
                <a:latin typeface="Calibri" panose="020F0502020204030204" pitchFamily="34" charset="0"/>
              </a:rPr>
              <a:t>ls -</a:t>
            </a:r>
            <a:r>
              <a:rPr lang="en-US" b="1" dirty="0" err="1">
                <a:solidFill>
                  <a:schemeClr val="tx1">
                    <a:lumMod val="65000"/>
                    <a:lumOff val="35000"/>
                  </a:schemeClr>
                </a:solidFill>
                <a:latin typeface="Calibri" panose="020F0502020204030204" pitchFamily="34" charset="0"/>
              </a:rPr>
              <a:t>ltr</a:t>
            </a:r>
            <a:r>
              <a:rPr lang="en-US" b="1" dirty="0">
                <a:solidFill>
                  <a:schemeClr val="tx1">
                    <a:lumMod val="65000"/>
                    <a:lumOff val="35000"/>
                  </a:schemeClr>
                </a:solidFill>
                <a:latin typeface="Calibri" panose="020F0502020204030204" pitchFamily="34" charset="0"/>
              </a:rPr>
              <a:t> </a:t>
            </a:r>
            <a:r>
              <a:rPr lang="en-US" i="1" dirty="0">
                <a:solidFill>
                  <a:schemeClr val="tx1">
                    <a:lumMod val="65000"/>
                    <a:lumOff val="35000"/>
                  </a:schemeClr>
                </a:solidFill>
                <a:latin typeface="Calibri" panose="020F0502020204030204" pitchFamily="34" charset="0"/>
              </a:rPr>
              <a:t>(l - as a list, t - ordered by time, r - to reverse the order)</a:t>
            </a:r>
          </a:p>
        </p:txBody>
      </p:sp>
    </p:spTree>
    <p:extLst>
      <p:ext uri="{BB962C8B-B14F-4D97-AF65-F5344CB8AC3E}">
        <p14:creationId xmlns:p14="http://schemas.microsoft.com/office/powerpoint/2010/main" val="358248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20</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912AE846-79CE-644D-9222-2A5BF82EEAFF}"/>
              </a:ext>
            </a:extLst>
          </p:cNvPr>
          <p:cNvPicPr>
            <a:picLocks noChangeAspect="1"/>
          </p:cNvPicPr>
          <p:nvPr/>
        </p:nvPicPr>
        <p:blipFill>
          <a:blip r:embed="rId3"/>
          <a:srcRect/>
          <a:stretch/>
        </p:blipFill>
        <p:spPr>
          <a:xfrm>
            <a:off x="2571597" y="1864078"/>
            <a:ext cx="7051428" cy="4441845"/>
          </a:xfrm>
          <a:prstGeom prst="rect">
            <a:avLst/>
          </a:prstGeom>
        </p:spPr>
      </p:pic>
      <p:sp>
        <p:nvSpPr>
          <p:cNvPr id="6" name="TextBox 5">
            <a:extLst>
              <a:ext uri="{FF2B5EF4-FFF2-40B4-BE49-F238E27FC236}">
                <a16:creationId xmlns:a16="http://schemas.microsoft.com/office/drawing/2014/main" id="{BB6117E2-31E0-1342-9026-06101569AAA4}"/>
              </a:ext>
            </a:extLst>
          </p:cNvPr>
          <p:cNvSpPr txBox="1"/>
          <p:nvPr/>
        </p:nvSpPr>
        <p:spPr>
          <a:xfrm>
            <a:off x="1041991" y="1465163"/>
            <a:ext cx="2710742" cy="369332"/>
          </a:xfrm>
          <a:prstGeom prst="rect">
            <a:avLst/>
          </a:prstGeom>
          <a:noFill/>
        </p:spPr>
        <p:txBody>
          <a:bodyPr wrap="none" rtlCol="0">
            <a:spAutoFit/>
          </a:bodyPr>
          <a:lstStyle/>
          <a:p>
            <a:pPr marL="285750" indent="-285750">
              <a:buFont typeface="Arial" panose="020B0604020202020204" pitchFamily="34" charset="0"/>
              <a:buChar char="•"/>
            </a:pPr>
            <a:r>
              <a:rPr lang="en-QA" dirty="0"/>
              <a:t>cd (to change directory)</a:t>
            </a:r>
          </a:p>
        </p:txBody>
      </p:sp>
      <p:sp>
        <p:nvSpPr>
          <p:cNvPr id="2" name="Rectangle 1">
            <a:extLst>
              <a:ext uri="{FF2B5EF4-FFF2-40B4-BE49-F238E27FC236}">
                <a16:creationId xmlns:a16="http://schemas.microsoft.com/office/drawing/2014/main" id="{06CDEB2C-880A-0D44-9EC4-0CEDB22A577D}"/>
              </a:ext>
            </a:extLst>
          </p:cNvPr>
          <p:cNvSpPr/>
          <p:nvPr/>
        </p:nvSpPr>
        <p:spPr>
          <a:xfrm>
            <a:off x="6096000" y="1984498"/>
            <a:ext cx="3430772" cy="923330"/>
          </a:xfrm>
          <a:prstGeom prst="rect">
            <a:avLst/>
          </a:prstGeom>
          <a:ln>
            <a:solidFill>
              <a:schemeClr val="tx1">
                <a:lumMod val="50000"/>
                <a:lumOff val="50000"/>
              </a:schemeClr>
            </a:solidFill>
          </a:ln>
        </p:spPr>
        <p:txBody>
          <a:bodyPr wrap="square">
            <a:spAutoFit/>
          </a:bodyPr>
          <a:lstStyle/>
          <a:p>
            <a:r>
              <a:rPr lang="en-US" i="1" dirty="0">
                <a:solidFill>
                  <a:srgbClr val="FFFF00"/>
                </a:solidFill>
                <a:latin typeface="Calibri" panose="020F0502020204030204" pitchFamily="34" charset="0"/>
              </a:rPr>
              <a:t>cd .. (cd to one directory up)</a:t>
            </a:r>
          </a:p>
          <a:p>
            <a:r>
              <a:rPr lang="en-US" i="1" dirty="0">
                <a:solidFill>
                  <a:srgbClr val="FFFF00"/>
                </a:solidFill>
                <a:latin typeface="Calibri" panose="020F0502020204030204" pitchFamily="34" charset="0"/>
              </a:rPr>
              <a:t>cd – (cd back to previous directory)</a:t>
            </a:r>
          </a:p>
          <a:p>
            <a:r>
              <a:rPr lang="en-US" i="1" dirty="0">
                <a:solidFill>
                  <a:srgbClr val="FFFF00"/>
                </a:solidFill>
                <a:latin typeface="Calibri" panose="020F0502020204030204" pitchFamily="34" charset="0"/>
              </a:rPr>
              <a:t>cd ~ (cd to home directory)</a:t>
            </a:r>
          </a:p>
        </p:txBody>
      </p:sp>
    </p:spTree>
    <p:extLst>
      <p:ext uri="{BB962C8B-B14F-4D97-AF65-F5344CB8AC3E}">
        <p14:creationId xmlns:p14="http://schemas.microsoft.com/office/powerpoint/2010/main" val="296663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21</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3DB14A79-E687-364E-944F-F95414B9E26B}"/>
              </a:ext>
            </a:extLst>
          </p:cNvPr>
          <p:cNvPicPr>
            <a:picLocks noChangeAspect="1"/>
          </p:cNvPicPr>
          <p:nvPr/>
        </p:nvPicPr>
        <p:blipFill>
          <a:blip r:embed="rId3"/>
          <a:srcRect/>
          <a:stretch/>
        </p:blipFill>
        <p:spPr>
          <a:xfrm>
            <a:off x="2571597" y="1864078"/>
            <a:ext cx="7051428" cy="4441844"/>
          </a:xfrm>
          <a:prstGeom prst="rect">
            <a:avLst/>
          </a:prstGeom>
        </p:spPr>
      </p:pic>
      <p:sp>
        <p:nvSpPr>
          <p:cNvPr id="6" name="TextBox 5">
            <a:extLst>
              <a:ext uri="{FF2B5EF4-FFF2-40B4-BE49-F238E27FC236}">
                <a16:creationId xmlns:a16="http://schemas.microsoft.com/office/drawing/2014/main" id="{EEFBE26E-86D9-C84D-8072-D1D44DBF736E}"/>
              </a:ext>
            </a:extLst>
          </p:cNvPr>
          <p:cNvSpPr txBox="1"/>
          <p:nvPr/>
        </p:nvSpPr>
        <p:spPr>
          <a:xfrm>
            <a:off x="1041991" y="1465163"/>
            <a:ext cx="2231958" cy="369332"/>
          </a:xfrm>
          <a:prstGeom prst="rect">
            <a:avLst/>
          </a:prstGeom>
          <a:noFill/>
        </p:spPr>
        <p:txBody>
          <a:bodyPr wrap="none" rtlCol="0">
            <a:spAutoFit/>
          </a:bodyPr>
          <a:lstStyle/>
          <a:p>
            <a:pPr marL="285750" indent="-285750">
              <a:buFont typeface="Arial" panose="020B0604020202020204" pitchFamily="34" charset="0"/>
              <a:buChar char="•"/>
            </a:pPr>
            <a:r>
              <a:rPr lang="en-QA" dirty="0"/>
              <a:t>mv (to move a file)</a:t>
            </a:r>
          </a:p>
        </p:txBody>
      </p:sp>
      <p:sp>
        <p:nvSpPr>
          <p:cNvPr id="7" name="Rounded Rectangle 6">
            <a:extLst>
              <a:ext uri="{FF2B5EF4-FFF2-40B4-BE49-F238E27FC236}">
                <a16:creationId xmlns:a16="http://schemas.microsoft.com/office/drawing/2014/main" id="{EB2F79B1-F3F8-6140-AF75-62EBFD545414}"/>
              </a:ext>
            </a:extLst>
          </p:cNvPr>
          <p:cNvSpPr/>
          <p:nvPr/>
        </p:nvSpPr>
        <p:spPr>
          <a:xfrm>
            <a:off x="4770472" y="3297097"/>
            <a:ext cx="2013100" cy="3711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934554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Discovery Overview</a:t>
            </a:r>
          </a:p>
          <a:p>
            <a:r>
              <a:rPr lang="en-US" dirty="0"/>
              <a:t>Connecting to Discovery</a:t>
            </a:r>
          </a:p>
          <a:p>
            <a:r>
              <a:rPr lang="en-US" dirty="0"/>
              <a:t>Software on Discovery</a:t>
            </a:r>
          </a:p>
          <a:p>
            <a:r>
              <a:rPr lang="en-US" dirty="0"/>
              <a:t>GPUs on Discovery</a:t>
            </a:r>
          </a:p>
          <a:p>
            <a:r>
              <a:rPr lang="en-US" dirty="0"/>
              <a:t>Discovery through OOD</a:t>
            </a:r>
          </a:p>
          <a:p>
            <a:r>
              <a:rPr lang="en-US" dirty="0"/>
              <a:t>Storage on Discovery</a:t>
            </a:r>
          </a:p>
          <a:p>
            <a:r>
              <a:rPr lang="en-US" dirty="0"/>
              <a:t>Transferring Data to/from Discovery</a:t>
            </a:r>
          </a:p>
          <a:p>
            <a:r>
              <a:rPr lang="en-US" dirty="0"/>
              <a:t>Interactive Session Exercises</a:t>
            </a:r>
          </a:p>
          <a:p>
            <a:endParaRPr lang="en-US" dirty="0"/>
          </a:p>
          <a:p>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4</a:t>
            </a:fld>
            <a:endParaRPr lang="en-US" dirty="0"/>
          </a:p>
        </p:txBody>
      </p:sp>
    </p:spTree>
    <p:extLst>
      <p:ext uri="{BB962C8B-B14F-4D97-AF65-F5344CB8AC3E}">
        <p14:creationId xmlns:p14="http://schemas.microsoft.com/office/powerpoint/2010/main" val="29343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22</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4A2E46CB-F9F7-334B-892D-699B342787C6}"/>
              </a:ext>
            </a:extLst>
          </p:cNvPr>
          <p:cNvPicPr>
            <a:picLocks noChangeAspect="1"/>
          </p:cNvPicPr>
          <p:nvPr/>
        </p:nvPicPr>
        <p:blipFill>
          <a:blip r:embed="rId3"/>
          <a:srcRect/>
          <a:stretch/>
        </p:blipFill>
        <p:spPr>
          <a:xfrm>
            <a:off x="2571597" y="1864078"/>
            <a:ext cx="7051427" cy="4441844"/>
          </a:xfrm>
          <a:prstGeom prst="rect">
            <a:avLst/>
          </a:prstGeom>
        </p:spPr>
      </p:pic>
      <p:sp>
        <p:nvSpPr>
          <p:cNvPr id="6" name="TextBox 5">
            <a:extLst>
              <a:ext uri="{FF2B5EF4-FFF2-40B4-BE49-F238E27FC236}">
                <a16:creationId xmlns:a16="http://schemas.microsoft.com/office/drawing/2014/main" id="{FEA93137-CB0F-4E4C-BEE7-1BE68ECD945A}"/>
              </a:ext>
            </a:extLst>
          </p:cNvPr>
          <p:cNvSpPr txBox="1"/>
          <p:nvPr/>
        </p:nvSpPr>
        <p:spPr>
          <a:xfrm>
            <a:off x="1041991" y="1465163"/>
            <a:ext cx="2069284" cy="369332"/>
          </a:xfrm>
          <a:prstGeom prst="rect">
            <a:avLst/>
          </a:prstGeom>
          <a:noFill/>
        </p:spPr>
        <p:txBody>
          <a:bodyPr wrap="none" rtlCol="0">
            <a:spAutoFit/>
          </a:bodyPr>
          <a:lstStyle/>
          <a:p>
            <a:pPr marL="285750" indent="-285750">
              <a:buFont typeface="Arial" panose="020B0604020202020204" pitchFamily="34" charset="0"/>
              <a:buChar char="•"/>
            </a:pPr>
            <a:r>
              <a:rPr lang="en-QA" dirty="0"/>
              <a:t>cp (to copy a file)</a:t>
            </a:r>
          </a:p>
        </p:txBody>
      </p:sp>
      <p:sp>
        <p:nvSpPr>
          <p:cNvPr id="7" name="Rounded Rectangle 6">
            <a:extLst>
              <a:ext uri="{FF2B5EF4-FFF2-40B4-BE49-F238E27FC236}">
                <a16:creationId xmlns:a16="http://schemas.microsoft.com/office/drawing/2014/main" id="{AF07EF8D-3131-414D-BC2F-D9DABB8501BB}"/>
              </a:ext>
            </a:extLst>
          </p:cNvPr>
          <p:cNvSpPr/>
          <p:nvPr/>
        </p:nvSpPr>
        <p:spPr>
          <a:xfrm>
            <a:off x="4408965" y="4030746"/>
            <a:ext cx="2013100" cy="2648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4057598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23</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4A2E46CB-F9F7-334B-892D-699B342787C6}"/>
              </a:ext>
            </a:extLst>
          </p:cNvPr>
          <p:cNvPicPr>
            <a:picLocks noChangeAspect="1"/>
          </p:cNvPicPr>
          <p:nvPr/>
        </p:nvPicPr>
        <p:blipFill>
          <a:blip r:embed="rId3"/>
          <a:srcRect/>
          <a:stretch/>
        </p:blipFill>
        <p:spPr>
          <a:xfrm>
            <a:off x="2571597" y="1882167"/>
            <a:ext cx="7051427" cy="4405665"/>
          </a:xfrm>
          <a:prstGeom prst="rect">
            <a:avLst/>
          </a:prstGeom>
        </p:spPr>
      </p:pic>
      <p:sp>
        <p:nvSpPr>
          <p:cNvPr id="6" name="TextBox 5">
            <a:extLst>
              <a:ext uri="{FF2B5EF4-FFF2-40B4-BE49-F238E27FC236}">
                <a16:creationId xmlns:a16="http://schemas.microsoft.com/office/drawing/2014/main" id="{FEA93137-CB0F-4E4C-BEE7-1BE68ECD945A}"/>
              </a:ext>
            </a:extLst>
          </p:cNvPr>
          <p:cNvSpPr txBox="1"/>
          <p:nvPr/>
        </p:nvSpPr>
        <p:spPr>
          <a:xfrm>
            <a:off x="1041991" y="1465163"/>
            <a:ext cx="2404313" cy="369332"/>
          </a:xfrm>
          <a:prstGeom prst="rect">
            <a:avLst/>
          </a:prstGeom>
          <a:noFill/>
        </p:spPr>
        <p:txBody>
          <a:bodyPr wrap="none" rtlCol="0">
            <a:spAutoFit/>
          </a:bodyPr>
          <a:lstStyle/>
          <a:p>
            <a:pPr marL="285750" indent="-285750">
              <a:buFont typeface="Arial" panose="020B0604020202020204" pitchFamily="34" charset="0"/>
              <a:buChar char="•"/>
            </a:pPr>
            <a:r>
              <a:rPr lang="en-QA" dirty="0"/>
              <a:t>rm (to remove a file)</a:t>
            </a:r>
          </a:p>
        </p:txBody>
      </p:sp>
      <p:sp>
        <p:nvSpPr>
          <p:cNvPr id="7" name="Rounded Rectangle 6">
            <a:extLst>
              <a:ext uri="{FF2B5EF4-FFF2-40B4-BE49-F238E27FC236}">
                <a16:creationId xmlns:a16="http://schemas.microsoft.com/office/drawing/2014/main" id="{5C316E71-50A4-6F43-A1D0-BB17C3EBC5C5}"/>
              </a:ext>
            </a:extLst>
          </p:cNvPr>
          <p:cNvSpPr/>
          <p:nvPr/>
        </p:nvSpPr>
        <p:spPr>
          <a:xfrm>
            <a:off x="4366435" y="3493069"/>
            <a:ext cx="2013100" cy="3711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421886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4E6AD-4D28-A14A-9D1E-B4A3B1AF2657}"/>
              </a:ext>
            </a:extLst>
          </p:cNvPr>
          <p:cNvSpPr>
            <a:spLocks noGrp="1"/>
          </p:cNvSpPr>
          <p:nvPr>
            <p:ph idx="1"/>
          </p:nvPr>
        </p:nvSpPr>
        <p:spPr/>
        <p:txBody>
          <a:bodyPr>
            <a:normAutofit fontScale="92500" lnSpcReduction="10000"/>
          </a:bodyPr>
          <a:lstStyle/>
          <a:p>
            <a:r>
              <a:rPr lang="en-US" dirty="0"/>
              <a:t>Using </a:t>
            </a:r>
            <a:r>
              <a:rPr lang="en-US" dirty="0" err="1"/>
              <a:t>srun</a:t>
            </a:r>
            <a:r>
              <a:rPr lang="en-US" dirty="0"/>
              <a:t> – </a:t>
            </a:r>
          </a:p>
          <a:p>
            <a:pPr lvl="1"/>
            <a:r>
              <a:rPr lang="en-US" dirty="0"/>
              <a:t>Interactive way of submitting jobs</a:t>
            </a:r>
          </a:p>
          <a:p>
            <a:pPr lvl="1"/>
            <a:r>
              <a:rPr lang="en-QA"/>
              <a:t>Eg: </a:t>
            </a:r>
            <a:r>
              <a:rPr lang="en-US" dirty="0" err="1"/>
              <a:t>srun</a:t>
            </a:r>
            <a:r>
              <a:rPr lang="en-QA"/>
              <a:t> --pty /</a:t>
            </a:r>
            <a:r>
              <a:rPr lang="en-US" dirty="0"/>
              <a:t>bin</a:t>
            </a:r>
            <a:r>
              <a:rPr lang="en-QA"/>
              <a:t>/</a:t>
            </a:r>
            <a:r>
              <a:rPr lang="en-US" dirty="0"/>
              <a:t>bash</a:t>
            </a:r>
          </a:p>
          <a:p>
            <a:pPr lvl="1"/>
            <a:r>
              <a:rPr lang="en-US" dirty="0"/>
              <a:t>To request resources (partition, time, memory, </a:t>
            </a:r>
            <a:r>
              <a:rPr lang="en-US" dirty="0" err="1"/>
              <a:t>cpu</a:t>
            </a:r>
            <a:r>
              <a:rPr lang="en-US" dirty="0"/>
              <a:t>) using </a:t>
            </a:r>
            <a:r>
              <a:rPr lang="en-QA"/>
              <a:t>SRUN command</a:t>
            </a:r>
            <a:r>
              <a:rPr lang="en-US" dirty="0"/>
              <a:t>, provide these options while executing it.</a:t>
            </a:r>
            <a:r>
              <a:rPr lang="en-QA"/>
              <a:t> </a:t>
            </a:r>
            <a:endParaRPr lang="en-US" dirty="0"/>
          </a:p>
          <a:p>
            <a:pPr lvl="1"/>
            <a:r>
              <a:rPr lang="en-US" dirty="0"/>
              <a:t>See </a:t>
            </a:r>
            <a:r>
              <a:rPr lang="en-US" dirty="0">
                <a:hlinkClick r:id="rId2"/>
              </a:rPr>
              <a:t>https://rc-docs.northeastern.edu/en/latest/hardware/partitions.html</a:t>
            </a:r>
            <a:r>
              <a:rPr lang="en-US" dirty="0"/>
              <a:t> for information on various partitions &amp; their time limits, etc.</a:t>
            </a:r>
          </a:p>
          <a:p>
            <a:r>
              <a:rPr lang="en-US" dirty="0"/>
              <a:t>Using SBATCH – </a:t>
            </a:r>
          </a:p>
          <a:p>
            <a:pPr lvl="1"/>
            <a:r>
              <a:rPr lang="en-US" dirty="0"/>
              <a:t>Submitting jobs non-interactively</a:t>
            </a:r>
          </a:p>
          <a:p>
            <a:pPr lvl="1"/>
            <a:r>
              <a:rPr lang="en-QA"/>
              <a:t>Eg: sbatch </a:t>
            </a:r>
            <a:r>
              <a:rPr lang="en-US" dirty="0" err="1"/>
              <a:t>example.script</a:t>
            </a:r>
            <a:endParaRPr lang="en-US" dirty="0"/>
          </a:p>
          <a:p>
            <a:pPr lvl="1"/>
            <a:r>
              <a:rPr lang="en-US" dirty="0"/>
              <a:t>To request resources using SBATCH, the </a:t>
            </a:r>
            <a:r>
              <a:rPr lang="en-US" dirty="0" err="1"/>
              <a:t>example.script</a:t>
            </a:r>
            <a:r>
              <a:rPr lang="en-US" dirty="0"/>
              <a:t> file must contain resource details, such as </a:t>
            </a:r>
            <a:r>
              <a:rPr lang="en-QA"/>
              <a:t>partition, time, memory, cpu</a:t>
            </a:r>
            <a:r>
              <a:rPr lang="en-US" dirty="0"/>
              <a:t>.</a:t>
            </a:r>
          </a:p>
          <a:p>
            <a:pPr lvl="1"/>
            <a:endParaRPr lang="en-US" dirty="0"/>
          </a:p>
        </p:txBody>
      </p:sp>
      <p:sp>
        <p:nvSpPr>
          <p:cNvPr id="3" name="Title 2">
            <a:extLst>
              <a:ext uri="{FF2B5EF4-FFF2-40B4-BE49-F238E27FC236}">
                <a16:creationId xmlns:a16="http://schemas.microsoft.com/office/drawing/2014/main" id="{502E72C3-8869-5A49-A322-D42C96B350B0}"/>
              </a:ext>
            </a:extLst>
          </p:cNvPr>
          <p:cNvSpPr>
            <a:spLocks noGrp="1"/>
          </p:cNvSpPr>
          <p:nvPr>
            <p:ph type="title"/>
          </p:nvPr>
        </p:nvSpPr>
        <p:spPr/>
        <p:txBody>
          <a:bodyPr/>
          <a:lstStyle/>
          <a:p>
            <a:r>
              <a:rPr lang="en-US" b="1" dirty="0"/>
              <a:t>Submitting a job on Discovery</a:t>
            </a:r>
            <a:endParaRPr lang="en-US" dirty="0"/>
          </a:p>
        </p:txBody>
      </p:sp>
      <p:sp>
        <p:nvSpPr>
          <p:cNvPr id="4" name="Slide Number Placeholder 3">
            <a:extLst>
              <a:ext uri="{FF2B5EF4-FFF2-40B4-BE49-F238E27FC236}">
                <a16:creationId xmlns:a16="http://schemas.microsoft.com/office/drawing/2014/main" id="{7C8D21B6-B8A3-BC41-B10C-4CAA1DEDAB64}"/>
              </a:ext>
            </a:extLst>
          </p:cNvPr>
          <p:cNvSpPr>
            <a:spLocks noGrp="1"/>
          </p:cNvSpPr>
          <p:nvPr>
            <p:ph type="sldNum" sz="quarter" idx="4"/>
          </p:nvPr>
        </p:nvSpPr>
        <p:spPr/>
        <p:txBody>
          <a:bodyPr/>
          <a:lstStyle/>
          <a:p>
            <a:fld id="{2BE017B6-6466-CA44-A203-DCC007137B39}" type="slidenum">
              <a:rPr lang="en-US" smtClean="0"/>
              <a:pPr/>
              <a:t>24</a:t>
            </a:fld>
            <a:endParaRPr lang="en-US" dirty="0"/>
          </a:p>
        </p:txBody>
      </p:sp>
    </p:spTree>
    <p:extLst>
      <p:ext uri="{BB962C8B-B14F-4D97-AF65-F5344CB8AC3E}">
        <p14:creationId xmlns:p14="http://schemas.microsoft.com/office/powerpoint/2010/main" val="4204545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25</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Submitting a job on Discovery</a:t>
            </a:r>
            <a:endParaRPr lang="en-US" sz="4000" dirty="0"/>
          </a:p>
        </p:txBody>
      </p:sp>
      <p:pic>
        <p:nvPicPr>
          <p:cNvPr id="6" name="Picture 5">
            <a:extLst>
              <a:ext uri="{FF2B5EF4-FFF2-40B4-BE49-F238E27FC236}">
                <a16:creationId xmlns:a16="http://schemas.microsoft.com/office/drawing/2014/main" id="{B9EEA766-657E-1C47-99CA-C7DD3732031D}"/>
              </a:ext>
            </a:extLst>
          </p:cNvPr>
          <p:cNvPicPr>
            <a:picLocks noChangeAspect="1"/>
          </p:cNvPicPr>
          <p:nvPr/>
        </p:nvPicPr>
        <p:blipFill>
          <a:blip r:embed="rId3"/>
          <a:srcRect/>
          <a:stretch/>
        </p:blipFill>
        <p:spPr>
          <a:xfrm>
            <a:off x="2559654" y="1533861"/>
            <a:ext cx="7051425" cy="4441843"/>
          </a:xfrm>
          <a:prstGeom prst="rect">
            <a:avLst/>
          </a:prstGeom>
        </p:spPr>
      </p:pic>
      <p:sp>
        <p:nvSpPr>
          <p:cNvPr id="7" name="Rounded Rectangle 6">
            <a:extLst>
              <a:ext uri="{FF2B5EF4-FFF2-40B4-BE49-F238E27FC236}">
                <a16:creationId xmlns:a16="http://schemas.microsoft.com/office/drawing/2014/main" id="{BA67222D-D449-3842-B467-95F1474034F5}"/>
              </a:ext>
            </a:extLst>
          </p:cNvPr>
          <p:cNvSpPr/>
          <p:nvPr/>
        </p:nvSpPr>
        <p:spPr>
          <a:xfrm>
            <a:off x="3200400" y="1637414"/>
            <a:ext cx="2700670" cy="2418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
        <p:nvSpPr>
          <p:cNvPr id="4" name="Rectangle 3">
            <a:extLst>
              <a:ext uri="{FF2B5EF4-FFF2-40B4-BE49-F238E27FC236}">
                <a16:creationId xmlns:a16="http://schemas.microsoft.com/office/drawing/2014/main" id="{56800BBE-A2EB-6E40-AB4A-FB52C6E553D0}"/>
              </a:ext>
            </a:extLst>
          </p:cNvPr>
          <p:cNvSpPr/>
          <p:nvPr/>
        </p:nvSpPr>
        <p:spPr>
          <a:xfrm>
            <a:off x="838200" y="1509956"/>
            <a:ext cx="1285929" cy="369332"/>
          </a:xfrm>
          <a:prstGeom prst="rect">
            <a:avLst/>
          </a:prstGeom>
        </p:spPr>
        <p:txBody>
          <a:bodyPr wrap="none">
            <a:spAutoFit/>
          </a:bodyPr>
          <a:lstStyle/>
          <a:p>
            <a:r>
              <a:rPr lang="en-QA" dirty="0"/>
              <a:t>Using SRUN</a:t>
            </a:r>
          </a:p>
        </p:txBody>
      </p:sp>
    </p:spTree>
    <p:extLst>
      <p:ext uri="{BB962C8B-B14F-4D97-AF65-F5344CB8AC3E}">
        <p14:creationId xmlns:p14="http://schemas.microsoft.com/office/powerpoint/2010/main" val="198931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7AD52-1B49-394D-86D4-6C52E14CA7AA}"/>
              </a:ext>
            </a:extLst>
          </p:cNvPr>
          <p:cNvSpPr>
            <a:spLocks noGrp="1"/>
          </p:cNvSpPr>
          <p:nvPr>
            <p:ph idx="1"/>
          </p:nvPr>
        </p:nvSpPr>
        <p:spPr>
          <a:xfrm>
            <a:off x="838200" y="2956727"/>
            <a:ext cx="10515600" cy="660680"/>
          </a:xfrm>
        </p:spPr>
        <p:txBody>
          <a:bodyPr>
            <a:normAutofit/>
          </a:bodyPr>
          <a:lstStyle/>
          <a:p>
            <a:pPr marL="0" indent="0" algn="ctr">
              <a:buNone/>
            </a:pPr>
            <a:r>
              <a:rPr lang="en-US" sz="3200" dirty="0"/>
              <a:t>Submitting an interactive job using SRUN</a:t>
            </a:r>
          </a:p>
        </p:txBody>
      </p:sp>
      <p:sp>
        <p:nvSpPr>
          <p:cNvPr id="3" name="Title 2">
            <a:extLst>
              <a:ext uri="{FF2B5EF4-FFF2-40B4-BE49-F238E27FC236}">
                <a16:creationId xmlns:a16="http://schemas.microsoft.com/office/drawing/2014/main" id="{01D73147-2A38-4547-8CA5-9F8F8123959C}"/>
              </a:ext>
            </a:extLst>
          </p:cNvPr>
          <p:cNvSpPr>
            <a:spLocks noGrp="1"/>
          </p:cNvSpPr>
          <p:nvPr>
            <p:ph type="title"/>
          </p:nvPr>
        </p:nvSpPr>
        <p:spPr/>
        <p:txBody>
          <a:bodyPr/>
          <a:lstStyle/>
          <a:p>
            <a:r>
              <a:rPr lang="en-US" dirty="0"/>
              <a:t>Exercise 1</a:t>
            </a:r>
          </a:p>
        </p:txBody>
      </p:sp>
      <p:sp>
        <p:nvSpPr>
          <p:cNvPr id="4" name="Slide Number Placeholder 3">
            <a:extLst>
              <a:ext uri="{FF2B5EF4-FFF2-40B4-BE49-F238E27FC236}">
                <a16:creationId xmlns:a16="http://schemas.microsoft.com/office/drawing/2014/main" id="{1EB81519-33B5-1F4B-9D78-AAF8B23C082F}"/>
              </a:ext>
            </a:extLst>
          </p:cNvPr>
          <p:cNvSpPr>
            <a:spLocks noGrp="1"/>
          </p:cNvSpPr>
          <p:nvPr>
            <p:ph type="sldNum" sz="quarter" idx="4"/>
          </p:nvPr>
        </p:nvSpPr>
        <p:spPr/>
        <p:txBody>
          <a:bodyPr/>
          <a:lstStyle/>
          <a:p>
            <a:fld id="{2BE017B6-6466-CA44-A203-DCC007137B39}" type="slidenum">
              <a:rPr lang="en-US" smtClean="0"/>
              <a:pPr/>
              <a:t>26</a:t>
            </a:fld>
            <a:endParaRPr lang="en-US" dirty="0"/>
          </a:p>
        </p:txBody>
      </p:sp>
    </p:spTree>
    <p:extLst>
      <p:ext uri="{BB962C8B-B14F-4D97-AF65-F5344CB8AC3E}">
        <p14:creationId xmlns:p14="http://schemas.microsoft.com/office/powerpoint/2010/main" val="2041616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9E31-EDDF-6D40-B3BC-104EA3512FA1}"/>
              </a:ext>
            </a:extLst>
          </p:cNvPr>
          <p:cNvSpPr>
            <a:spLocks noGrp="1"/>
          </p:cNvSpPr>
          <p:nvPr>
            <p:ph idx="1"/>
          </p:nvPr>
        </p:nvSpPr>
        <p:spPr>
          <a:xfrm>
            <a:off x="0" y="1435858"/>
            <a:ext cx="12192000" cy="5285617"/>
          </a:xfrm>
        </p:spPr>
        <p:txBody>
          <a:bodyPr>
            <a:normAutofit/>
          </a:bodyPr>
          <a:lstStyle/>
          <a:p>
            <a:pPr marL="0" indent="0">
              <a:buNone/>
            </a:pPr>
            <a:r>
              <a:rPr lang="en-US" sz="2000" dirty="0"/>
              <a:t>In this example, we’ll run an interactive job on the cluster, using SRUN. </a:t>
            </a:r>
          </a:p>
          <a:p>
            <a:pPr marL="514350" indent="-514350">
              <a:buFont typeface="+mj-lt"/>
              <a:buAutoNum type="arabicPeriod"/>
            </a:pPr>
            <a:r>
              <a:rPr lang="en-US" sz="1800" dirty="0"/>
              <a:t>SRUN (</a:t>
            </a:r>
            <a:r>
              <a:rPr lang="en-US" sz="1200" dirty="0">
                <a:solidFill>
                  <a:srgbClr val="404040"/>
                </a:solidFill>
                <a:latin typeface="Lato"/>
              </a:rPr>
              <a:t>request </a:t>
            </a:r>
            <a:r>
              <a:rPr lang="en-US" sz="1200" b="1" dirty="0">
                <a:solidFill>
                  <a:srgbClr val="0070C0"/>
                </a:solidFill>
                <a:latin typeface="Lato"/>
              </a:rPr>
              <a:t>one node</a:t>
            </a:r>
            <a:r>
              <a:rPr lang="en-US" sz="1200" dirty="0">
                <a:solidFill>
                  <a:srgbClr val="404040"/>
                </a:solidFill>
                <a:latin typeface="Lato"/>
              </a:rPr>
              <a:t>, with </a:t>
            </a:r>
            <a:r>
              <a:rPr lang="en-US" sz="1200" b="1" dirty="0">
                <a:solidFill>
                  <a:schemeClr val="accent6">
                    <a:lumMod val="50000"/>
                  </a:schemeClr>
                </a:solidFill>
                <a:latin typeface="Lato"/>
              </a:rPr>
              <a:t>10 tasks </a:t>
            </a:r>
            <a:r>
              <a:rPr lang="en-US" sz="1200" dirty="0">
                <a:solidFill>
                  <a:srgbClr val="404040"/>
                </a:solidFill>
                <a:latin typeface="Lato"/>
              </a:rPr>
              <a:t>and </a:t>
            </a:r>
            <a:r>
              <a:rPr lang="en-US" sz="1200" b="1" dirty="0">
                <a:solidFill>
                  <a:schemeClr val="accent2"/>
                </a:solidFill>
                <a:latin typeface="Lato"/>
              </a:rPr>
              <a:t>2 CPUs per task </a:t>
            </a:r>
            <a:r>
              <a:rPr lang="en-US" sz="1200" dirty="0">
                <a:solidFill>
                  <a:srgbClr val="404040"/>
                </a:solidFill>
                <a:latin typeface="Lato"/>
              </a:rPr>
              <a:t>(a total of 20 CPUs), </a:t>
            </a:r>
            <a:r>
              <a:rPr lang="en-US" sz="1200" b="1" dirty="0">
                <a:solidFill>
                  <a:srgbClr val="7030A0"/>
                </a:solidFill>
                <a:latin typeface="Lato"/>
              </a:rPr>
              <a:t>1GB of memory</a:t>
            </a:r>
            <a:r>
              <a:rPr lang="en-US" sz="1200" dirty="0">
                <a:solidFill>
                  <a:srgbClr val="404040"/>
                </a:solidFill>
                <a:latin typeface="Lato"/>
              </a:rPr>
              <a:t>, for </a:t>
            </a:r>
            <a:r>
              <a:rPr lang="en-US" sz="1200" b="1" dirty="0">
                <a:solidFill>
                  <a:srgbClr val="C00000"/>
                </a:solidFill>
                <a:latin typeface="Lato"/>
              </a:rPr>
              <a:t>one hour </a:t>
            </a:r>
            <a:r>
              <a:rPr lang="en-US" sz="1200" dirty="0">
                <a:solidFill>
                  <a:srgbClr val="404040"/>
                </a:solidFill>
                <a:latin typeface="Lato"/>
              </a:rPr>
              <a:t>on the </a:t>
            </a:r>
            <a:r>
              <a:rPr lang="en-US" sz="1200" b="1" dirty="0">
                <a:solidFill>
                  <a:srgbClr val="FF0000"/>
                </a:solidFill>
                <a:latin typeface="Lato"/>
              </a:rPr>
              <a:t>express</a:t>
            </a:r>
            <a:r>
              <a:rPr lang="en-US" sz="1200" dirty="0">
                <a:solidFill>
                  <a:srgbClr val="FF0000"/>
                </a:solidFill>
                <a:latin typeface="Lato"/>
              </a:rPr>
              <a:t> </a:t>
            </a:r>
            <a:r>
              <a:rPr lang="en-US" sz="1200" b="1" dirty="0">
                <a:solidFill>
                  <a:srgbClr val="FF0000"/>
                </a:solidFill>
                <a:latin typeface="Lato"/>
              </a:rPr>
              <a:t>partition</a:t>
            </a:r>
            <a:r>
              <a:rPr lang="en-US" sz="1800" dirty="0"/>
              <a:t>):</a:t>
            </a:r>
            <a:br>
              <a:rPr lang="en-US" sz="1800" dirty="0"/>
            </a:br>
            <a:endParaRPr lang="en-US" sz="1800" dirty="0"/>
          </a:p>
          <a:p>
            <a:pPr marL="514350" indent="-514350">
              <a:buFont typeface="+mj-lt"/>
              <a:buAutoNum type="arabicPeriod"/>
            </a:pPr>
            <a:endParaRPr lang="en-US" sz="1800" dirty="0"/>
          </a:p>
          <a:p>
            <a:pPr marL="514350" indent="-514350">
              <a:buFont typeface="+mj-lt"/>
              <a:buAutoNum type="arabicPeriod"/>
            </a:pPr>
            <a:r>
              <a:rPr lang="en-US" sz="1800" dirty="0"/>
              <a:t>To see JOB ID:</a:t>
            </a:r>
          </a:p>
          <a:p>
            <a:pPr marL="514350" indent="-514350">
              <a:buFont typeface="+mj-lt"/>
              <a:buAutoNum type="arabicPeriod"/>
            </a:pPr>
            <a:endParaRPr lang="en-US" sz="1800" dirty="0"/>
          </a:p>
          <a:p>
            <a:pPr marL="514350" indent="-514350">
              <a:buFont typeface="+mj-lt"/>
              <a:buAutoNum type="arabicPeriod"/>
            </a:pPr>
            <a:r>
              <a:rPr lang="en-US" sz="1800" dirty="0"/>
              <a:t>To see details of jobs:</a:t>
            </a:r>
          </a:p>
          <a:p>
            <a:pPr marL="971550" lvl="1" indent="-514350">
              <a:buFont typeface="+mj-lt"/>
              <a:buAutoNum type="arabicPeriod"/>
            </a:pPr>
            <a:r>
              <a:rPr lang="en-US" sz="1600" dirty="0"/>
              <a:t>To see more details of your job:</a:t>
            </a:r>
          </a:p>
          <a:p>
            <a:pPr marL="971550" lvl="1" indent="-514350">
              <a:buFont typeface="+mj-lt"/>
              <a:buAutoNum type="arabicPeriod"/>
            </a:pPr>
            <a:endParaRPr lang="en-US" sz="1600" dirty="0"/>
          </a:p>
          <a:p>
            <a:pPr marL="971550" lvl="1" indent="-514350">
              <a:buFont typeface="+mj-lt"/>
              <a:buAutoNum type="arabicPeriod"/>
            </a:pPr>
            <a:r>
              <a:rPr lang="en-US" sz="1600" dirty="0"/>
              <a:t>To see the computational efficiency of your calculations:</a:t>
            </a:r>
          </a:p>
          <a:p>
            <a:pPr marL="457200" lvl="1" indent="0">
              <a:buNone/>
            </a:pPr>
            <a:endParaRPr lang="en-US" sz="1600" dirty="0"/>
          </a:p>
          <a:p>
            <a:pPr marL="514350" indent="-514350">
              <a:buFont typeface="+mj-lt"/>
              <a:buAutoNum type="arabicPeriod"/>
            </a:pPr>
            <a:r>
              <a:rPr lang="en-US" sz="2000" dirty="0"/>
              <a:t>Example: to start a python interactive session</a:t>
            </a:r>
          </a:p>
          <a:p>
            <a:pPr marL="514350" indent="-514350">
              <a:buFont typeface="+mj-lt"/>
              <a:buAutoNum type="arabicPeriod"/>
            </a:pPr>
            <a:endParaRPr lang="en-US" sz="2000" dirty="0"/>
          </a:p>
          <a:p>
            <a:pPr marL="514350" indent="-514350">
              <a:buFont typeface="+mj-lt"/>
              <a:buAutoNum type="arabicPeriod"/>
            </a:pPr>
            <a:r>
              <a:rPr lang="en-US" sz="2000" dirty="0"/>
              <a:t>To cancel a job:</a:t>
            </a:r>
          </a:p>
          <a:p>
            <a:pPr marL="0" indent="0">
              <a:buNone/>
            </a:pPr>
            <a:endParaRPr lang="en-US" sz="2000" dirty="0"/>
          </a:p>
          <a:p>
            <a:pPr marL="0" indent="0">
              <a:buNone/>
            </a:pPr>
            <a:endParaRPr lang="en-US" sz="1800" dirty="0"/>
          </a:p>
          <a:p>
            <a:pPr marL="971550" lvl="1" indent="-514350">
              <a:buFont typeface="+mj-lt"/>
              <a:buAutoNum type="arabicPeriod"/>
            </a:pPr>
            <a:endParaRPr lang="en-US" sz="1600" dirty="0"/>
          </a:p>
          <a:p>
            <a:pPr marL="971550" lvl="1" indent="-514350">
              <a:buFont typeface="+mj-lt"/>
              <a:buAutoNum type="arabicPeriod"/>
            </a:pPr>
            <a:endParaRPr lang="en-US" sz="1600" dirty="0"/>
          </a:p>
        </p:txBody>
      </p:sp>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27</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fontScale="90000"/>
          </a:bodyPr>
          <a:lstStyle/>
          <a:p>
            <a:pPr algn="ctr"/>
            <a:r>
              <a:rPr lang="en-US" sz="4000" b="1" dirty="0"/>
              <a:t>Exercise 1</a:t>
            </a:r>
            <a:br>
              <a:rPr lang="en-US" sz="4000" dirty="0"/>
            </a:br>
            <a:r>
              <a:rPr lang="en-US" sz="3100" dirty="0"/>
              <a:t>SRUN</a:t>
            </a:r>
            <a:br>
              <a:rPr lang="en-US" sz="4000" dirty="0"/>
            </a:br>
            <a:r>
              <a:rPr lang="en-US" sz="2200" dirty="0"/>
              <a:t>(Run and monitor jobs on a compute node)</a:t>
            </a:r>
            <a:endParaRPr lang="en-US" sz="4000" dirty="0"/>
          </a:p>
        </p:txBody>
      </p:sp>
      <p:sp>
        <p:nvSpPr>
          <p:cNvPr id="7" name="TextBox 6">
            <a:extLst>
              <a:ext uri="{FF2B5EF4-FFF2-40B4-BE49-F238E27FC236}">
                <a16:creationId xmlns:a16="http://schemas.microsoft.com/office/drawing/2014/main" id="{C658AB32-6142-1C4A-8000-6CFB4A2B5B7D}"/>
              </a:ext>
            </a:extLst>
          </p:cNvPr>
          <p:cNvSpPr txBox="1"/>
          <p:nvPr/>
        </p:nvSpPr>
        <p:spPr>
          <a:xfrm>
            <a:off x="595222" y="2129725"/>
            <a:ext cx="10312012" cy="738664"/>
          </a:xfrm>
          <a:prstGeom prst="rect">
            <a:avLst/>
          </a:prstGeom>
          <a:solidFill>
            <a:schemeClr val="bg1">
              <a:lumMod val="95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i="1" dirty="0" err="1">
                <a:solidFill>
                  <a:srgbClr val="404040"/>
                </a:solidFill>
                <a:latin typeface="Lato"/>
              </a:rPr>
              <a:t>srun</a:t>
            </a:r>
            <a:r>
              <a:rPr lang="en-US" sz="1400" i="1" dirty="0">
                <a:solidFill>
                  <a:srgbClr val="404040"/>
                </a:solidFill>
                <a:latin typeface="Lato"/>
              </a:rPr>
              <a:t> </a:t>
            </a:r>
            <a:r>
              <a:rPr lang="en-US" sz="1400" i="1" dirty="0">
                <a:solidFill>
                  <a:srgbClr val="0070C0"/>
                </a:solidFill>
                <a:latin typeface="Lato"/>
              </a:rPr>
              <a:t>--nodes=1 </a:t>
            </a:r>
            <a:r>
              <a:rPr lang="en-US" sz="1400" i="1" dirty="0">
                <a:solidFill>
                  <a:schemeClr val="accent6">
                    <a:lumMod val="50000"/>
                  </a:schemeClr>
                </a:solidFill>
                <a:latin typeface="Lato"/>
              </a:rPr>
              <a:t>--</a:t>
            </a:r>
            <a:r>
              <a:rPr lang="en-US" sz="1400" i="1" dirty="0" err="1">
                <a:solidFill>
                  <a:schemeClr val="accent6">
                    <a:lumMod val="50000"/>
                  </a:schemeClr>
                </a:solidFill>
                <a:latin typeface="Lato"/>
              </a:rPr>
              <a:t>ntasks</a:t>
            </a:r>
            <a:r>
              <a:rPr lang="en-US" sz="1400" i="1" dirty="0">
                <a:solidFill>
                  <a:schemeClr val="accent6">
                    <a:lumMod val="50000"/>
                  </a:schemeClr>
                </a:solidFill>
                <a:latin typeface="Lato"/>
              </a:rPr>
              <a:t>=10 </a:t>
            </a:r>
            <a:r>
              <a:rPr lang="en-US" sz="1400" i="1" dirty="0">
                <a:solidFill>
                  <a:schemeClr val="accent2"/>
                </a:solidFill>
                <a:latin typeface="Lato"/>
              </a:rPr>
              <a:t>--</a:t>
            </a:r>
            <a:r>
              <a:rPr lang="en-US" sz="1400" i="1" dirty="0" err="1">
                <a:solidFill>
                  <a:schemeClr val="accent2"/>
                </a:solidFill>
                <a:latin typeface="Lato"/>
              </a:rPr>
              <a:t>cpus</a:t>
            </a:r>
            <a:r>
              <a:rPr lang="en-US" sz="1400" i="1" dirty="0">
                <a:solidFill>
                  <a:schemeClr val="accent2"/>
                </a:solidFill>
                <a:latin typeface="Lato"/>
              </a:rPr>
              <a:t>-per-task=2</a:t>
            </a:r>
            <a:r>
              <a:rPr lang="en-US" sz="1400" i="1" dirty="0">
                <a:solidFill>
                  <a:srgbClr val="0070C0"/>
                </a:solidFill>
                <a:latin typeface="Lato"/>
              </a:rPr>
              <a:t> </a:t>
            </a:r>
            <a:r>
              <a:rPr lang="en-US" sz="1400" i="1" dirty="0">
                <a:solidFill>
                  <a:srgbClr val="7030A0"/>
                </a:solidFill>
                <a:latin typeface="Lato"/>
              </a:rPr>
              <a:t>--mem=1G </a:t>
            </a:r>
            <a:r>
              <a:rPr lang="en-US" sz="1400" i="1" dirty="0">
                <a:solidFill>
                  <a:srgbClr val="C00000"/>
                </a:solidFill>
                <a:latin typeface="Lato"/>
              </a:rPr>
              <a:t>--time=01:00:00 </a:t>
            </a:r>
            <a:r>
              <a:rPr lang="en-US" sz="1400" i="1" dirty="0">
                <a:solidFill>
                  <a:srgbClr val="FF0000"/>
                </a:solidFill>
                <a:latin typeface="Lato"/>
              </a:rPr>
              <a:t>--partition=express </a:t>
            </a:r>
            <a:r>
              <a:rPr lang="en-US" sz="1400" i="1" dirty="0">
                <a:solidFill>
                  <a:srgbClr val="666666"/>
                </a:solidFill>
                <a:latin typeface="Lato"/>
              </a:rPr>
              <a:t>--</a:t>
            </a:r>
            <a:r>
              <a:rPr lang="en-US" sz="1400" i="1" dirty="0" err="1">
                <a:solidFill>
                  <a:srgbClr val="404040"/>
                </a:solidFill>
                <a:latin typeface="Lato"/>
              </a:rPr>
              <a:t>pty</a:t>
            </a:r>
            <a:r>
              <a:rPr lang="en-US" sz="1400" i="1" dirty="0">
                <a:solidFill>
                  <a:srgbClr val="404040"/>
                </a:solidFill>
                <a:latin typeface="Lato"/>
              </a:rPr>
              <a:t> </a:t>
            </a:r>
            <a:r>
              <a:rPr lang="en-US" sz="1400" i="1" dirty="0">
                <a:solidFill>
                  <a:srgbClr val="666666"/>
                </a:solidFill>
                <a:latin typeface="Lato"/>
              </a:rPr>
              <a:t>--</a:t>
            </a:r>
            <a:r>
              <a:rPr lang="en-US" sz="1400" i="1" dirty="0">
                <a:solidFill>
                  <a:srgbClr val="404040"/>
                </a:solidFill>
                <a:latin typeface="Lato"/>
              </a:rPr>
              <a:t>export</a:t>
            </a:r>
            <a:r>
              <a:rPr lang="en-US" sz="1400" i="1" dirty="0">
                <a:solidFill>
                  <a:srgbClr val="666666"/>
                </a:solidFill>
                <a:latin typeface="Lato"/>
              </a:rPr>
              <a:t>=</a:t>
            </a:r>
            <a:r>
              <a:rPr lang="en-US" sz="1400" i="1" dirty="0">
                <a:solidFill>
                  <a:srgbClr val="404040"/>
                </a:solidFill>
                <a:latin typeface="Lato"/>
              </a:rPr>
              <a:t>ALL /bin/bash</a:t>
            </a:r>
          </a:p>
          <a:p>
            <a:r>
              <a:rPr lang="en-US" sz="1400" dirty="0">
                <a:latin typeface="Courier New" panose="02070309020205020404" pitchFamily="49" charset="0"/>
                <a:cs typeface="Courier New" panose="02070309020205020404" pitchFamily="49" charset="0"/>
              </a:rPr>
              <a:t>$ </a:t>
            </a:r>
            <a:r>
              <a:rPr lang="en-US" sz="1400" i="1" dirty="0" err="1">
                <a:solidFill>
                  <a:srgbClr val="404040"/>
                </a:solidFill>
                <a:latin typeface="Lato"/>
              </a:rPr>
              <a:t>srun</a:t>
            </a:r>
            <a:r>
              <a:rPr lang="en-US" sz="1400" i="1" dirty="0">
                <a:solidFill>
                  <a:srgbClr val="404040"/>
                </a:solidFill>
                <a:latin typeface="Lato"/>
              </a:rPr>
              <a:t> </a:t>
            </a:r>
            <a:r>
              <a:rPr lang="en-US" sz="1400" i="1" dirty="0">
                <a:solidFill>
                  <a:srgbClr val="0070C0"/>
                </a:solidFill>
                <a:latin typeface="Lato"/>
              </a:rPr>
              <a:t>--nodes=1 </a:t>
            </a:r>
            <a:r>
              <a:rPr lang="en-US" sz="1400" i="1" dirty="0">
                <a:solidFill>
                  <a:schemeClr val="accent6">
                    <a:lumMod val="50000"/>
                  </a:schemeClr>
                </a:solidFill>
                <a:latin typeface="Lato"/>
              </a:rPr>
              <a:t>--</a:t>
            </a:r>
            <a:r>
              <a:rPr lang="en-US" sz="1400" i="1" dirty="0" err="1">
                <a:solidFill>
                  <a:schemeClr val="accent6">
                    <a:lumMod val="50000"/>
                  </a:schemeClr>
                </a:solidFill>
                <a:latin typeface="Lato"/>
              </a:rPr>
              <a:t>ntasks</a:t>
            </a:r>
            <a:r>
              <a:rPr lang="en-US" sz="1400" i="1" dirty="0">
                <a:solidFill>
                  <a:schemeClr val="accent6">
                    <a:lumMod val="50000"/>
                  </a:schemeClr>
                </a:solidFill>
                <a:latin typeface="Lato"/>
              </a:rPr>
              <a:t>=10 </a:t>
            </a:r>
            <a:r>
              <a:rPr lang="en-US" sz="1400" i="1" dirty="0">
                <a:solidFill>
                  <a:schemeClr val="accent2"/>
                </a:solidFill>
                <a:latin typeface="Lato"/>
              </a:rPr>
              <a:t>--</a:t>
            </a:r>
            <a:r>
              <a:rPr lang="en-US" sz="1400" i="1" dirty="0" err="1">
                <a:solidFill>
                  <a:schemeClr val="accent2"/>
                </a:solidFill>
                <a:latin typeface="Lato"/>
              </a:rPr>
              <a:t>cpus</a:t>
            </a:r>
            <a:r>
              <a:rPr lang="en-US" sz="1400" i="1" dirty="0">
                <a:solidFill>
                  <a:schemeClr val="accent2"/>
                </a:solidFill>
                <a:latin typeface="Lato"/>
              </a:rPr>
              <a:t>-per-task=2</a:t>
            </a:r>
            <a:r>
              <a:rPr lang="en-US" sz="1400" i="1" dirty="0">
                <a:solidFill>
                  <a:srgbClr val="0070C0"/>
                </a:solidFill>
                <a:latin typeface="Lato"/>
              </a:rPr>
              <a:t> </a:t>
            </a:r>
            <a:r>
              <a:rPr lang="en-US" sz="1400" i="1" dirty="0">
                <a:solidFill>
                  <a:srgbClr val="7030A0"/>
                </a:solidFill>
                <a:latin typeface="Lato"/>
              </a:rPr>
              <a:t>--mem=1G </a:t>
            </a:r>
            <a:r>
              <a:rPr lang="en-US" sz="1400" i="1" dirty="0">
                <a:solidFill>
                  <a:srgbClr val="C00000"/>
                </a:solidFill>
                <a:latin typeface="Lato"/>
              </a:rPr>
              <a:t>--time=01:00:00 </a:t>
            </a:r>
            <a:r>
              <a:rPr lang="en-US" sz="1400" i="1" dirty="0">
                <a:solidFill>
                  <a:srgbClr val="FF0000"/>
                </a:solidFill>
                <a:latin typeface="Lato"/>
              </a:rPr>
              <a:t>--partition=reservation –-reservation=bootcamp2021cpu </a:t>
            </a:r>
            <a:r>
              <a:rPr lang="en-US" sz="1400" i="1" dirty="0">
                <a:solidFill>
                  <a:srgbClr val="666666"/>
                </a:solidFill>
                <a:latin typeface="Lato"/>
              </a:rPr>
              <a:t>--</a:t>
            </a:r>
            <a:r>
              <a:rPr lang="en-US" sz="1400" i="1" dirty="0" err="1">
                <a:solidFill>
                  <a:srgbClr val="404040"/>
                </a:solidFill>
                <a:latin typeface="Lato"/>
              </a:rPr>
              <a:t>pty</a:t>
            </a:r>
            <a:r>
              <a:rPr lang="en-US" sz="1400" i="1" dirty="0">
                <a:solidFill>
                  <a:srgbClr val="404040"/>
                </a:solidFill>
                <a:latin typeface="Lato"/>
              </a:rPr>
              <a:t> </a:t>
            </a:r>
            <a:r>
              <a:rPr lang="en-US" sz="1400" i="1" dirty="0">
                <a:solidFill>
                  <a:srgbClr val="666666"/>
                </a:solidFill>
                <a:latin typeface="Lato"/>
              </a:rPr>
              <a:t>--</a:t>
            </a:r>
            <a:r>
              <a:rPr lang="en-US" sz="1400" i="1" dirty="0">
                <a:solidFill>
                  <a:srgbClr val="404040"/>
                </a:solidFill>
                <a:latin typeface="Lato"/>
              </a:rPr>
              <a:t>export</a:t>
            </a:r>
            <a:r>
              <a:rPr lang="en-US" sz="1400" i="1" dirty="0">
                <a:solidFill>
                  <a:srgbClr val="666666"/>
                </a:solidFill>
                <a:latin typeface="Lato"/>
              </a:rPr>
              <a:t>=</a:t>
            </a:r>
            <a:r>
              <a:rPr lang="en-US" sz="1400" i="1" dirty="0">
                <a:solidFill>
                  <a:srgbClr val="404040"/>
                </a:solidFill>
                <a:latin typeface="Lato"/>
              </a:rPr>
              <a:t>ALL /bin/bash    (</a:t>
            </a:r>
            <a:r>
              <a:rPr lang="en-US" sz="1400" b="1" i="1" dirty="0">
                <a:solidFill>
                  <a:srgbClr val="404040"/>
                </a:solidFill>
                <a:latin typeface="Lato"/>
              </a:rPr>
              <a:t>For this session</a:t>
            </a:r>
            <a:r>
              <a:rPr lang="en-US" sz="1400" i="1" dirty="0">
                <a:solidFill>
                  <a:srgbClr val="404040"/>
                </a:solidFill>
                <a:latin typeface="Lato"/>
              </a:rPr>
              <a:t>)</a:t>
            </a:r>
          </a:p>
        </p:txBody>
      </p:sp>
      <p:sp>
        <p:nvSpPr>
          <p:cNvPr id="8" name="TextBox 7">
            <a:extLst>
              <a:ext uri="{FF2B5EF4-FFF2-40B4-BE49-F238E27FC236}">
                <a16:creationId xmlns:a16="http://schemas.microsoft.com/office/drawing/2014/main" id="{BC9533E3-A2C3-C34B-A668-9E5A1E3C72C2}"/>
              </a:ext>
            </a:extLst>
          </p:cNvPr>
          <p:cNvSpPr txBox="1"/>
          <p:nvPr/>
        </p:nvSpPr>
        <p:spPr>
          <a:xfrm>
            <a:off x="595222" y="3214036"/>
            <a:ext cx="8919146" cy="307777"/>
          </a:xfrm>
          <a:prstGeom prst="rect">
            <a:avLst/>
          </a:prstGeom>
          <a:solidFill>
            <a:schemeClr val="bg1">
              <a:lumMod val="95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squeue</a:t>
            </a:r>
            <a:r>
              <a:rPr lang="en-US" sz="1400" dirty="0">
                <a:latin typeface="Courier New" panose="02070309020205020404" pitchFamily="49" charset="0"/>
                <a:cs typeface="Courier New" panose="02070309020205020404" pitchFamily="49" charset="0"/>
              </a:rPr>
              <a:t> –u &lt;username&gt;</a:t>
            </a:r>
          </a:p>
        </p:txBody>
      </p:sp>
      <p:sp>
        <p:nvSpPr>
          <p:cNvPr id="10" name="TextBox 9">
            <a:extLst>
              <a:ext uri="{FF2B5EF4-FFF2-40B4-BE49-F238E27FC236}">
                <a16:creationId xmlns:a16="http://schemas.microsoft.com/office/drawing/2014/main" id="{D7A364D7-7533-9B40-BEAB-1F7664D63368}"/>
              </a:ext>
            </a:extLst>
          </p:cNvPr>
          <p:cNvSpPr txBox="1"/>
          <p:nvPr/>
        </p:nvSpPr>
        <p:spPr>
          <a:xfrm>
            <a:off x="1063054" y="4470784"/>
            <a:ext cx="8451314" cy="307777"/>
          </a:xfrm>
          <a:prstGeom prst="rect">
            <a:avLst/>
          </a:prstGeom>
          <a:solidFill>
            <a:schemeClr val="bg1">
              <a:lumMod val="95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seff</a:t>
            </a:r>
            <a:r>
              <a:rPr lang="en-US" sz="1400" dirty="0">
                <a:latin typeface="Courier New" panose="02070309020205020404" pitchFamily="49" charset="0"/>
                <a:cs typeface="Courier New" panose="02070309020205020404" pitchFamily="49" charset="0"/>
              </a:rPr>
              <a:t> &lt;</a:t>
            </a:r>
            <a:r>
              <a:rPr lang="en-US" sz="1400" dirty="0" err="1">
                <a:latin typeface="Courier New" panose="02070309020205020404" pitchFamily="49" charset="0"/>
                <a:cs typeface="Courier New" panose="02070309020205020404" pitchFamily="49" charset="0"/>
              </a:rPr>
              <a:t>job_id</a:t>
            </a:r>
            <a:r>
              <a:rPr lang="en-US" sz="1400" dirty="0">
                <a:latin typeface="Courier New" panose="02070309020205020404" pitchFamily="49" charset="0"/>
                <a:cs typeface="Courier New" panose="02070309020205020404" pitchFamily="49" charset="0"/>
              </a:rPr>
              <a:t>&gt;</a:t>
            </a:r>
          </a:p>
        </p:txBody>
      </p:sp>
      <p:sp>
        <p:nvSpPr>
          <p:cNvPr id="11" name="TextBox 10">
            <a:extLst>
              <a:ext uri="{FF2B5EF4-FFF2-40B4-BE49-F238E27FC236}">
                <a16:creationId xmlns:a16="http://schemas.microsoft.com/office/drawing/2014/main" id="{3C7C74AB-B7A3-6B45-94C5-098B9E1D55D3}"/>
              </a:ext>
            </a:extLst>
          </p:cNvPr>
          <p:cNvSpPr txBox="1"/>
          <p:nvPr/>
        </p:nvSpPr>
        <p:spPr>
          <a:xfrm>
            <a:off x="1063054" y="3959105"/>
            <a:ext cx="8451314" cy="307777"/>
          </a:xfrm>
          <a:prstGeom prst="rect">
            <a:avLst/>
          </a:prstGeom>
          <a:solidFill>
            <a:schemeClr val="bg1">
              <a:lumMod val="95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scontrol</a:t>
            </a:r>
            <a:r>
              <a:rPr lang="en-US" sz="1400" dirty="0">
                <a:latin typeface="Courier New" panose="02070309020205020404" pitchFamily="49" charset="0"/>
                <a:cs typeface="Courier New" panose="02070309020205020404" pitchFamily="49" charset="0"/>
              </a:rPr>
              <a:t> show </a:t>
            </a:r>
            <a:r>
              <a:rPr lang="en-US" sz="1400" dirty="0" err="1">
                <a:latin typeface="Courier New" panose="02070309020205020404" pitchFamily="49" charset="0"/>
                <a:cs typeface="Courier New" panose="02070309020205020404" pitchFamily="49" charset="0"/>
              </a:rPr>
              <a:t>jobid</a:t>
            </a:r>
            <a:r>
              <a:rPr lang="en-US" sz="1400" dirty="0">
                <a:latin typeface="Courier New" panose="02070309020205020404" pitchFamily="49" charset="0"/>
                <a:cs typeface="Courier New" panose="02070309020205020404" pitchFamily="49" charset="0"/>
              </a:rPr>
              <a:t> -d &lt;</a:t>
            </a:r>
            <a:r>
              <a:rPr lang="en-US" sz="1400" dirty="0" err="1">
                <a:latin typeface="Courier New" panose="02070309020205020404" pitchFamily="49" charset="0"/>
                <a:cs typeface="Courier New" panose="02070309020205020404" pitchFamily="49" charset="0"/>
              </a:rPr>
              <a:t>job_id</a:t>
            </a:r>
            <a:r>
              <a:rPr lang="en-US" sz="1400" dirty="0">
                <a:latin typeface="Courier New" panose="02070309020205020404" pitchFamily="49" charset="0"/>
                <a:cs typeface="Courier New" panose="02070309020205020404" pitchFamily="49" charset="0"/>
              </a:rPr>
              <a:t>&gt;</a:t>
            </a:r>
          </a:p>
        </p:txBody>
      </p:sp>
      <p:sp>
        <p:nvSpPr>
          <p:cNvPr id="12" name="TextBox 11">
            <a:extLst>
              <a:ext uri="{FF2B5EF4-FFF2-40B4-BE49-F238E27FC236}">
                <a16:creationId xmlns:a16="http://schemas.microsoft.com/office/drawing/2014/main" id="{9D725421-8723-AD41-A4E2-3BB4B7DD0EF0}"/>
              </a:ext>
            </a:extLst>
          </p:cNvPr>
          <p:cNvSpPr txBox="1"/>
          <p:nvPr/>
        </p:nvSpPr>
        <p:spPr>
          <a:xfrm>
            <a:off x="595222" y="6271551"/>
            <a:ext cx="8919146" cy="307777"/>
          </a:xfrm>
          <a:prstGeom prst="rect">
            <a:avLst/>
          </a:prstGeom>
          <a:solidFill>
            <a:schemeClr val="bg1">
              <a:lumMod val="95000"/>
            </a:schemeClr>
          </a:solidFill>
          <a:ln>
            <a:no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sz="1400" dirty="0"/>
              <a:t>$ </a:t>
            </a:r>
            <a:r>
              <a:rPr lang="en-US" sz="1400" dirty="0" err="1"/>
              <a:t>scancel</a:t>
            </a:r>
            <a:r>
              <a:rPr lang="en-US" sz="1400" dirty="0"/>
              <a:t> &lt;</a:t>
            </a:r>
            <a:r>
              <a:rPr lang="en-US" sz="1400" dirty="0" err="1"/>
              <a:t>job_id</a:t>
            </a:r>
            <a:r>
              <a:rPr lang="en-US" sz="1400" dirty="0"/>
              <a:t>&gt;</a:t>
            </a:r>
          </a:p>
        </p:txBody>
      </p:sp>
      <p:sp>
        <p:nvSpPr>
          <p:cNvPr id="13" name="TextBox 12">
            <a:extLst>
              <a:ext uri="{FF2B5EF4-FFF2-40B4-BE49-F238E27FC236}">
                <a16:creationId xmlns:a16="http://schemas.microsoft.com/office/drawing/2014/main" id="{EAD4BDC9-47E7-8240-B7AC-112FDACC6ECF}"/>
              </a:ext>
            </a:extLst>
          </p:cNvPr>
          <p:cNvSpPr txBox="1"/>
          <p:nvPr/>
        </p:nvSpPr>
        <p:spPr>
          <a:xfrm>
            <a:off x="595222" y="5474317"/>
            <a:ext cx="8919146" cy="307777"/>
          </a:xfrm>
          <a:prstGeom prst="rect">
            <a:avLst/>
          </a:prstGeom>
          <a:solidFill>
            <a:schemeClr val="bg1">
              <a:lumMod val="95000"/>
            </a:schemeClr>
          </a:solidFill>
          <a:ln>
            <a:no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sz="1400" dirty="0"/>
              <a:t>$ python </a:t>
            </a:r>
            <a:r>
              <a:rPr lang="en-US" sz="1400" dirty="0" err="1"/>
              <a:t>sample_script.py</a:t>
            </a:r>
            <a:endParaRPr lang="en-US" sz="1400" dirty="0"/>
          </a:p>
        </p:txBody>
      </p:sp>
    </p:spTree>
    <p:extLst>
      <p:ext uri="{BB962C8B-B14F-4D97-AF65-F5344CB8AC3E}">
        <p14:creationId xmlns:p14="http://schemas.microsoft.com/office/powerpoint/2010/main" val="270937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28</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1. </a:t>
            </a:r>
            <a:r>
              <a:rPr lang="en-US" b="1" dirty="0"/>
              <a:t>SRUN</a:t>
            </a:r>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fontScale="90000"/>
          </a:bodyPr>
          <a:lstStyle/>
          <a:p>
            <a:pPr algn="ctr"/>
            <a:r>
              <a:rPr lang="en-US" sz="4000" b="1" dirty="0"/>
              <a:t>Exercise 1</a:t>
            </a:r>
            <a:br>
              <a:rPr lang="en-US" sz="4000" dirty="0"/>
            </a:br>
            <a:r>
              <a:rPr lang="en-US" sz="3100" dirty="0"/>
              <a:t>Submit your job</a:t>
            </a:r>
            <a:br>
              <a:rPr lang="en-US" sz="4000" dirty="0"/>
            </a:br>
            <a:r>
              <a:rPr lang="en-US" sz="2200" dirty="0"/>
              <a:t>(using </a:t>
            </a:r>
            <a:r>
              <a:rPr lang="en-US" sz="2200" dirty="0" err="1"/>
              <a:t>slurm</a:t>
            </a:r>
            <a:r>
              <a:rPr lang="en-US" sz="2200" dirty="0"/>
              <a:t> commands)</a:t>
            </a:r>
            <a:endParaRPr lang="en-US" sz="4000" dirty="0"/>
          </a:p>
        </p:txBody>
      </p:sp>
      <p:pic>
        <p:nvPicPr>
          <p:cNvPr id="9" name="Picture 8">
            <a:extLst>
              <a:ext uri="{FF2B5EF4-FFF2-40B4-BE49-F238E27FC236}">
                <a16:creationId xmlns:a16="http://schemas.microsoft.com/office/drawing/2014/main" id="{70C085BB-5E24-5B44-996B-05BDC8311E72}"/>
              </a:ext>
            </a:extLst>
          </p:cNvPr>
          <p:cNvPicPr>
            <a:picLocks noChangeAspect="1"/>
          </p:cNvPicPr>
          <p:nvPr/>
        </p:nvPicPr>
        <p:blipFill rotWithShape="1">
          <a:blip r:embed="rId3"/>
          <a:srcRect t="-2" b="91064"/>
          <a:stretch/>
        </p:blipFill>
        <p:spPr>
          <a:xfrm>
            <a:off x="318976" y="3298101"/>
            <a:ext cx="11388931" cy="635946"/>
          </a:xfrm>
          <a:prstGeom prst="rect">
            <a:avLst/>
          </a:prstGeom>
        </p:spPr>
      </p:pic>
      <p:sp>
        <p:nvSpPr>
          <p:cNvPr id="10" name="TextBox 9">
            <a:extLst>
              <a:ext uri="{FF2B5EF4-FFF2-40B4-BE49-F238E27FC236}">
                <a16:creationId xmlns:a16="http://schemas.microsoft.com/office/drawing/2014/main" id="{49EF781D-3037-5B4F-840F-9D04FB35B210}"/>
              </a:ext>
            </a:extLst>
          </p:cNvPr>
          <p:cNvSpPr txBox="1"/>
          <p:nvPr/>
        </p:nvSpPr>
        <p:spPr>
          <a:xfrm>
            <a:off x="224853" y="2220094"/>
            <a:ext cx="11742294" cy="338554"/>
          </a:xfrm>
          <a:prstGeom prst="rect">
            <a:avLst/>
          </a:prstGeom>
          <a:solidFill>
            <a:schemeClr val="bg1">
              <a:lumMod val="95000"/>
            </a:schemeClr>
          </a:solidFill>
          <a:ln>
            <a:solidFill>
              <a:schemeClr val="tx1"/>
            </a:solidFill>
          </a:ln>
        </p:spPr>
        <p:txBody>
          <a:bodyPr wrap="square" rtlCol="0">
            <a:spAutoFit/>
          </a:bodyPr>
          <a:lstStyle/>
          <a:p>
            <a:r>
              <a:rPr lang="en-US" sz="1600" dirty="0">
                <a:latin typeface="Courier New" panose="02070309020205020404" pitchFamily="49" charset="0"/>
                <a:cs typeface="Courier New" panose="02070309020205020404" pitchFamily="49" charset="0"/>
              </a:rPr>
              <a:t>$ </a:t>
            </a:r>
            <a:r>
              <a:rPr lang="en-US" sz="1600" i="1" dirty="0" err="1">
                <a:solidFill>
                  <a:srgbClr val="404040"/>
                </a:solidFill>
                <a:latin typeface="Lato"/>
              </a:rPr>
              <a:t>srun</a:t>
            </a:r>
            <a:r>
              <a:rPr lang="en-US" sz="1600" i="1" dirty="0">
                <a:solidFill>
                  <a:srgbClr val="404040"/>
                </a:solidFill>
                <a:latin typeface="Lato"/>
              </a:rPr>
              <a:t> </a:t>
            </a:r>
            <a:r>
              <a:rPr lang="en-US" sz="1600" i="1" dirty="0">
                <a:solidFill>
                  <a:srgbClr val="0070C0"/>
                </a:solidFill>
                <a:latin typeface="Lato"/>
              </a:rPr>
              <a:t>--nodes=1 </a:t>
            </a:r>
            <a:r>
              <a:rPr lang="en-US" sz="1600" i="1" dirty="0">
                <a:solidFill>
                  <a:schemeClr val="accent6">
                    <a:lumMod val="50000"/>
                  </a:schemeClr>
                </a:solidFill>
                <a:latin typeface="Lato"/>
              </a:rPr>
              <a:t>--</a:t>
            </a:r>
            <a:r>
              <a:rPr lang="en-US" sz="1600" i="1" dirty="0" err="1">
                <a:solidFill>
                  <a:schemeClr val="accent6">
                    <a:lumMod val="50000"/>
                  </a:schemeClr>
                </a:solidFill>
                <a:latin typeface="Lato"/>
              </a:rPr>
              <a:t>ntasks</a:t>
            </a:r>
            <a:r>
              <a:rPr lang="en-US" sz="1600" i="1" dirty="0">
                <a:solidFill>
                  <a:schemeClr val="accent6">
                    <a:lumMod val="50000"/>
                  </a:schemeClr>
                </a:solidFill>
                <a:latin typeface="Lato"/>
              </a:rPr>
              <a:t>=10 </a:t>
            </a:r>
            <a:r>
              <a:rPr lang="en-US" sz="1600" i="1" dirty="0">
                <a:solidFill>
                  <a:schemeClr val="accent2"/>
                </a:solidFill>
                <a:latin typeface="Lato"/>
              </a:rPr>
              <a:t>--</a:t>
            </a:r>
            <a:r>
              <a:rPr lang="en-US" sz="1600" i="1" dirty="0" err="1">
                <a:solidFill>
                  <a:schemeClr val="accent2"/>
                </a:solidFill>
                <a:latin typeface="Lato"/>
              </a:rPr>
              <a:t>cpus</a:t>
            </a:r>
            <a:r>
              <a:rPr lang="en-US" sz="1600" i="1" dirty="0">
                <a:solidFill>
                  <a:schemeClr val="accent2"/>
                </a:solidFill>
                <a:latin typeface="Lato"/>
              </a:rPr>
              <a:t>-per-task=2</a:t>
            </a:r>
            <a:r>
              <a:rPr lang="en-US" sz="1600" i="1" dirty="0">
                <a:solidFill>
                  <a:srgbClr val="0070C0"/>
                </a:solidFill>
                <a:latin typeface="Lato"/>
              </a:rPr>
              <a:t> </a:t>
            </a:r>
            <a:r>
              <a:rPr lang="en-US" sz="1600" i="1" dirty="0">
                <a:solidFill>
                  <a:srgbClr val="7030A0"/>
                </a:solidFill>
                <a:latin typeface="Lato"/>
              </a:rPr>
              <a:t>--mem=1G </a:t>
            </a:r>
            <a:r>
              <a:rPr lang="en-US" sz="1600" i="1" dirty="0">
                <a:solidFill>
                  <a:srgbClr val="C00000"/>
                </a:solidFill>
                <a:latin typeface="Lato"/>
              </a:rPr>
              <a:t>--time=01:00:00 </a:t>
            </a:r>
            <a:r>
              <a:rPr lang="en-US" sz="1600" i="1" dirty="0">
                <a:solidFill>
                  <a:srgbClr val="FF0000"/>
                </a:solidFill>
                <a:latin typeface="Lato"/>
              </a:rPr>
              <a:t>--partition=express </a:t>
            </a:r>
            <a:r>
              <a:rPr lang="en-US" sz="1600" i="1" dirty="0">
                <a:solidFill>
                  <a:srgbClr val="666666"/>
                </a:solidFill>
                <a:latin typeface="Lato"/>
              </a:rPr>
              <a:t>--</a:t>
            </a:r>
            <a:r>
              <a:rPr lang="en-US" sz="1600" i="1" dirty="0" err="1">
                <a:solidFill>
                  <a:srgbClr val="404040"/>
                </a:solidFill>
                <a:latin typeface="Lato"/>
              </a:rPr>
              <a:t>pty</a:t>
            </a:r>
            <a:r>
              <a:rPr lang="en-US" sz="1600" i="1" dirty="0">
                <a:solidFill>
                  <a:srgbClr val="404040"/>
                </a:solidFill>
                <a:latin typeface="Lato"/>
              </a:rPr>
              <a:t> </a:t>
            </a:r>
            <a:r>
              <a:rPr lang="en-US" sz="1600" i="1" dirty="0">
                <a:solidFill>
                  <a:srgbClr val="666666"/>
                </a:solidFill>
                <a:latin typeface="Lato"/>
              </a:rPr>
              <a:t>--</a:t>
            </a:r>
            <a:r>
              <a:rPr lang="en-US" sz="1600" i="1" dirty="0">
                <a:solidFill>
                  <a:srgbClr val="404040"/>
                </a:solidFill>
                <a:latin typeface="Lato"/>
              </a:rPr>
              <a:t>export</a:t>
            </a:r>
            <a:r>
              <a:rPr lang="en-US" sz="1600" i="1" dirty="0">
                <a:solidFill>
                  <a:srgbClr val="666666"/>
                </a:solidFill>
                <a:latin typeface="Lato"/>
              </a:rPr>
              <a:t>=</a:t>
            </a:r>
            <a:r>
              <a:rPr lang="en-US" sz="1600" i="1" dirty="0">
                <a:solidFill>
                  <a:srgbClr val="404040"/>
                </a:solidFill>
                <a:latin typeface="Lato"/>
              </a:rPr>
              <a:t>ALL /bin/bash </a:t>
            </a:r>
          </a:p>
        </p:txBody>
      </p:sp>
      <p:sp>
        <p:nvSpPr>
          <p:cNvPr id="4" name="Rounded Rectangle 3">
            <a:extLst>
              <a:ext uri="{FF2B5EF4-FFF2-40B4-BE49-F238E27FC236}">
                <a16:creationId xmlns:a16="http://schemas.microsoft.com/office/drawing/2014/main" id="{F5833DE9-38CA-AF41-8C97-E55623968329}"/>
              </a:ext>
            </a:extLst>
          </p:cNvPr>
          <p:cNvSpPr/>
          <p:nvPr/>
        </p:nvSpPr>
        <p:spPr>
          <a:xfrm>
            <a:off x="1219198" y="3158874"/>
            <a:ext cx="1672857" cy="9144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390936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29</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2. See your jobs with </a:t>
            </a:r>
            <a:r>
              <a:rPr lang="en-US" b="1" dirty="0" err="1"/>
              <a:t>squeue</a:t>
            </a:r>
            <a:endParaRPr lang="en-US" b="1"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1</a:t>
            </a:r>
            <a:br>
              <a:rPr lang="en-US" sz="4000" dirty="0"/>
            </a:br>
            <a:r>
              <a:rPr lang="en-US" sz="3100" dirty="0"/>
              <a:t>Monitor your job</a:t>
            </a:r>
            <a:endParaRPr lang="en-US" sz="4000" dirty="0"/>
          </a:p>
        </p:txBody>
      </p:sp>
      <p:pic>
        <p:nvPicPr>
          <p:cNvPr id="7" name="Picture 6">
            <a:extLst>
              <a:ext uri="{FF2B5EF4-FFF2-40B4-BE49-F238E27FC236}">
                <a16:creationId xmlns:a16="http://schemas.microsoft.com/office/drawing/2014/main" id="{FDBC3C1A-448A-D945-945C-85F15C0FBED3}"/>
              </a:ext>
            </a:extLst>
          </p:cNvPr>
          <p:cNvPicPr>
            <a:picLocks noChangeAspect="1"/>
          </p:cNvPicPr>
          <p:nvPr/>
        </p:nvPicPr>
        <p:blipFill rotWithShape="1">
          <a:blip r:embed="rId3"/>
          <a:srcRect t="73521" b="14357"/>
          <a:stretch/>
        </p:blipFill>
        <p:spPr>
          <a:xfrm>
            <a:off x="613144" y="2381694"/>
            <a:ext cx="10388389" cy="786809"/>
          </a:xfrm>
          <a:prstGeom prst="rect">
            <a:avLst/>
          </a:prstGeom>
        </p:spPr>
      </p:pic>
      <p:sp>
        <p:nvSpPr>
          <p:cNvPr id="8" name="TextBox 7">
            <a:extLst>
              <a:ext uri="{FF2B5EF4-FFF2-40B4-BE49-F238E27FC236}">
                <a16:creationId xmlns:a16="http://schemas.microsoft.com/office/drawing/2014/main" id="{993A12BB-9BEE-704E-9885-8DE6817B5CB1}"/>
              </a:ext>
            </a:extLst>
          </p:cNvPr>
          <p:cNvSpPr txBox="1"/>
          <p:nvPr/>
        </p:nvSpPr>
        <p:spPr>
          <a:xfrm>
            <a:off x="1063054" y="4114339"/>
            <a:ext cx="8919146" cy="369332"/>
          </a:xfrm>
          <a:prstGeom prst="rect">
            <a:avLst/>
          </a:prstGeom>
          <a:solidFill>
            <a:schemeClr val="bg1">
              <a:lumMod val="95000"/>
            </a:schemeClr>
          </a:solid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squeue</a:t>
            </a:r>
            <a:r>
              <a:rPr lang="en-US" dirty="0">
                <a:latin typeface="Courier New" panose="02070309020205020404" pitchFamily="49" charset="0"/>
                <a:cs typeface="Courier New" panose="02070309020205020404" pitchFamily="49" charset="0"/>
              </a:rPr>
              <a:t> –u &lt;username&gt;</a:t>
            </a:r>
          </a:p>
        </p:txBody>
      </p:sp>
    </p:spTree>
    <p:extLst>
      <p:ext uri="{BB962C8B-B14F-4D97-AF65-F5344CB8AC3E}">
        <p14:creationId xmlns:p14="http://schemas.microsoft.com/office/powerpoint/2010/main" val="587617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30</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3.1. Monitoring your job with </a:t>
            </a:r>
            <a:r>
              <a:rPr lang="en-US" b="1" dirty="0" err="1"/>
              <a:t>scontrol</a:t>
            </a:r>
            <a:endParaRPr lang="en-US" b="1"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1</a:t>
            </a:r>
            <a:br>
              <a:rPr lang="en-US" sz="4000" dirty="0"/>
            </a:br>
            <a:r>
              <a:rPr lang="en-US" sz="3100" dirty="0"/>
              <a:t>See job details</a:t>
            </a:r>
            <a:endParaRPr lang="en-US" sz="4000" dirty="0"/>
          </a:p>
        </p:txBody>
      </p:sp>
      <p:pic>
        <p:nvPicPr>
          <p:cNvPr id="7" name="Picture 6">
            <a:extLst>
              <a:ext uri="{FF2B5EF4-FFF2-40B4-BE49-F238E27FC236}">
                <a16:creationId xmlns:a16="http://schemas.microsoft.com/office/drawing/2014/main" id="{FDBC3C1A-448A-D945-945C-85F15C0FBED3}"/>
              </a:ext>
            </a:extLst>
          </p:cNvPr>
          <p:cNvPicPr>
            <a:picLocks noChangeAspect="1"/>
          </p:cNvPicPr>
          <p:nvPr/>
        </p:nvPicPr>
        <p:blipFill rotWithShape="1">
          <a:blip r:embed="rId3"/>
          <a:srcRect t="-1" b="24792"/>
          <a:stretch/>
        </p:blipFill>
        <p:spPr>
          <a:xfrm>
            <a:off x="1901747" y="1881158"/>
            <a:ext cx="7454904" cy="3503000"/>
          </a:xfrm>
          <a:prstGeom prst="rect">
            <a:avLst/>
          </a:prstGeom>
        </p:spPr>
      </p:pic>
      <p:sp>
        <p:nvSpPr>
          <p:cNvPr id="8" name="TextBox 7">
            <a:extLst>
              <a:ext uri="{FF2B5EF4-FFF2-40B4-BE49-F238E27FC236}">
                <a16:creationId xmlns:a16="http://schemas.microsoft.com/office/drawing/2014/main" id="{993A12BB-9BEE-704E-9885-8DE6817B5CB1}"/>
              </a:ext>
            </a:extLst>
          </p:cNvPr>
          <p:cNvSpPr txBox="1"/>
          <p:nvPr/>
        </p:nvSpPr>
        <p:spPr>
          <a:xfrm>
            <a:off x="1063054" y="5685588"/>
            <a:ext cx="8919146" cy="369332"/>
          </a:xfrm>
          <a:prstGeom prst="rect">
            <a:avLst/>
          </a:prstGeom>
          <a:solidFill>
            <a:schemeClr val="bg1">
              <a:lumMod val="95000"/>
            </a:schemeClr>
          </a:solid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 -d &lt;</a:t>
            </a:r>
            <a:r>
              <a:rPr lang="en-US" dirty="0" err="1">
                <a:latin typeface="Courier New" panose="02070309020205020404" pitchFamily="49" charset="0"/>
                <a:cs typeface="Courier New" panose="02070309020205020404" pitchFamily="49" charset="0"/>
              </a:rPr>
              <a:t>job_id</a:t>
            </a:r>
            <a:r>
              <a:rPr lang="en-US" dirty="0">
                <a:latin typeface="Courier New" panose="02070309020205020404" pitchFamily="49" charset="0"/>
                <a:cs typeface="Courier New" panose="02070309020205020404" pitchFamily="49" charset="0"/>
              </a:rPr>
              <a:t>&gt;</a:t>
            </a:r>
          </a:p>
        </p:txBody>
      </p:sp>
      <p:sp>
        <p:nvSpPr>
          <p:cNvPr id="9" name="Rounded Rectangle 8">
            <a:extLst>
              <a:ext uri="{FF2B5EF4-FFF2-40B4-BE49-F238E27FC236}">
                <a16:creationId xmlns:a16="http://schemas.microsoft.com/office/drawing/2014/main" id="{2072EAA6-B665-2C46-85F0-834C5A5E6188}"/>
              </a:ext>
            </a:extLst>
          </p:cNvPr>
          <p:cNvSpPr/>
          <p:nvPr/>
        </p:nvSpPr>
        <p:spPr>
          <a:xfrm>
            <a:off x="2115879" y="2466752"/>
            <a:ext cx="3891516" cy="2917406"/>
          </a:xfrm>
          <a:prstGeom prst="roundRect">
            <a:avLst/>
          </a:prstGeom>
          <a:noFill/>
          <a:ln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3749257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31</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3.2. </a:t>
            </a:r>
            <a:r>
              <a:rPr lang="en-US" b="1" dirty="0" err="1"/>
              <a:t>seff</a:t>
            </a:r>
            <a:r>
              <a:rPr lang="en-US" dirty="0"/>
              <a:t> (to see the computational efficiency of your calculations)</a:t>
            </a:r>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1</a:t>
            </a:r>
            <a:br>
              <a:rPr lang="en-US" sz="4000" dirty="0"/>
            </a:br>
            <a:r>
              <a:rPr lang="en-US" sz="3100" dirty="0"/>
              <a:t>See job efficiency</a:t>
            </a:r>
            <a:endParaRPr lang="en-US" sz="4000" dirty="0"/>
          </a:p>
        </p:txBody>
      </p:sp>
      <p:pic>
        <p:nvPicPr>
          <p:cNvPr id="7" name="Picture 6">
            <a:extLst>
              <a:ext uri="{FF2B5EF4-FFF2-40B4-BE49-F238E27FC236}">
                <a16:creationId xmlns:a16="http://schemas.microsoft.com/office/drawing/2014/main" id="{FDBC3C1A-448A-D945-945C-85F15C0FBED3}"/>
              </a:ext>
            </a:extLst>
          </p:cNvPr>
          <p:cNvPicPr>
            <a:picLocks noChangeAspect="1"/>
          </p:cNvPicPr>
          <p:nvPr/>
        </p:nvPicPr>
        <p:blipFill rotWithShape="1">
          <a:blip r:embed="rId3"/>
          <a:srcRect b="24764"/>
          <a:stretch/>
        </p:blipFill>
        <p:spPr>
          <a:xfrm>
            <a:off x="1901747" y="1883730"/>
            <a:ext cx="7454904" cy="3500428"/>
          </a:xfrm>
          <a:prstGeom prst="rect">
            <a:avLst/>
          </a:prstGeom>
        </p:spPr>
      </p:pic>
      <p:sp>
        <p:nvSpPr>
          <p:cNvPr id="8" name="TextBox 7">
            <a:extLst>
              <a:ext uri="{FF2B5EF4-FFF2-40B4-BE49-F238E27FC236}">
                <a16:creationId xmlns:a16="http://schemas.microsoft.com/office/drawing/2014/main" id="{4E899207-AAC8-1A48-BBD1-B1B44D789035}"/>
              </a:ext>
            </a:extLst>
          </p:cNvPr>
          <p:cNvSpPr txBox="1"/>
          <p:nvPr/>
        </p:nvSpPr>
        <p:spPr>
          <a:xfrm>
            <a:off x="1063054" y="5728243"/>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a:t>$ seff &lt;</a:t>
            </a:r>
            <a:r>
              <a:rPr lang="en-US" dirty="0" err="1"/>
              <a:t>job</a:t>
            </a:r>
            <a:r>
              <a:rPr lang="en-US" err="1"/>
              <a:t>_</a:t>
            </a:r>
            <a:r>
              <a:rPr lang="en-US"/>
              <a:t>id&gt;</a:t>
            </a:r>
            <a:endParaRPr lang="en-US" dirty="0"/>
          </a:p>
        </p:txBody>
      </p:sp>
      <p:sp>
        <p:nvSpPr>
          <p:cNvPr id="9" name="Rounded Rectangle 8">
            <a:extLst>
              <a:ext uri="{FF2B5EF4-FFF2-40B4-BE49-F238E27FC236}">
                <a16:creationId xmlns:a16="http://schemas.microsoft.com/office/drawing/2014/main" id="{D8D8C6E2-D066-964A-939A-9D7C0A98A2CB}"/>
              </a:ext>
            </a:extLst>
          </p:cNvPr>
          <p:cNvSpPr/>
          <p:nvPr/>
        </p:nvSpPr>
        <p:spPr>
          <a:xfrm>
            <a:off x="2115879" y="2466753"/>
            <a:ext cx="3498112" cy="12971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695734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Discovery cluster</a:t>
            </a:r>
          </a:p>
        </p:txBody>
      </p:sp>
      <p:sp>
        <p:nvSpPr>
          <p:cNvPr id="6" name="Content Placeholder 5"/>
          <p:cNvSpPr>
            <a:spLocks noGrp="1"/>
          </p:cNvSpPr>
          <p:nvPr>
            <p:ph sz="half" idx="1"/>
          </p:nvPr>
        </p:nvSpPr>
        <p:spPr>
          <a:xfrm>
            <a:off x="51515" y="1825625"/>
            <a:ext cx="5980090" cy="4895850"/>
          </a:xfrm>
        </p:spPr>
        <p:txBody>
          <a:bodyPr>
            <a:normAutofit fontScale="92500"/>
          </a:bodyPr>
          <a:lstStyle/>
          <a:p>
            <a:r>
              <a:rPr lang="en-US" dirty="0"/>
              <a:t>Discovery Cluster in MGHPCC (Holyoke, MA). </a:t>
            </a:r>
            <a:r>
              <a:rPr lang="en-US" dirty="0">
                <a:hlinkClick r:id="rId3"/>
              </a:rPr>
              <a:t>https://www.mghpcc.org/</a:t>
            </a:r>
            <a:endParaRPr lang="en-US" dirty="0"/>
          </a:p>
          <a:p>
            <a:r>
              <a:rPr lang="en-US" dirty="0"/>
              <a:t>25k+ public CPU cores, over 200 GPUs, &amp; 1200 nodes.</a:t>
            </a:r>
          </a:p>
          <a:p>
            <a:r>
              <a:rPr lang="en-US" dirty="0"/>
              <a:t>Connected to Northeastern via 10 Gbps Ethernet (</a:t>
            </a:r>
            <a:r>
              <a:rPr lang="en-US" dirty="0" err="1"/>
              <a:t>GbE</a:t>
            </a:r>
            <a:r>
              <a:rPr lang="en-US" dirty="0"/>
              <a:t>) for high-speed data transfer. </a:t>
            </a:r>
          </a:p>
          <a:p>
            <a:r>
              <a:rPr lang="en-US" dirty="0"/>
              <a:t>Active, archive, secure, and cloud storage solutions.</a:t>
            </a:r>
          </a:p>
          <a:p>
            <a:r>
              <a:rPr lang="en-US" dirty="0">
                <a:hlinkClick r:id="rId4"/>
              </a:rPr>
              <a:t>https://rc-docs.northeastern.edu/en/latest/hardware/hardware_overview.html</a:t>
            </a:r>
            <a:endParaRPr lang="en-US" dirty="0"/>
          </a:p>
        </p:txBody>
      </p:sp>
      <p:sp>
        <p:nvSpPr>
          <p:cNvPr id="4" name="Slide Number Placeholder 3"/>
          <p:cNvSpPr>
            <a:spLocks noGrp="1"/>
          </p:cNvSpPr>
          <p:nvPr>
            <p:ph type="sldNum" sz="quarter" idx="10"/>
          </p:nvPr>
        </p:nvSpPr>
        <p:spPr/>
        <p:txBody>
          <a:bodyPr/>
          <a:lstStyle/>
          <a:p>
            <a:fld id="{2BE017B6-6466-CA44-A203-DCC007137B39}" type="slidenum">
              <a:rPr lang="en-US" smtClean="0"/>
              <a:pPr/>
              <a:t>5</a:t>
            </a:fld>
            <a:endParaRPr lang="en-US" dirty="0"/>
          </a:p>
        </p:txBody>
      </p:sp>
      <p:pic>
        <p:nvPicPr>
          <p:cNvPr id="7" name="Content Placeholder 5"/>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p:txBody>
          <a:bodyPr>
            <a:normAutofit/>
          </a:bodyPr>
          <a:lstStyle/>
          <a:p>
            <a:r>
              <a:rPr lang="en-US" dirty="0"/>
              <a:t>See if you are associated with multiple </a:t>
            </a:r>
            <a:r>
              <a:rPr lang="en-US" dirty="0" err="1"/>
              <a:t>slurm</a:t>
            </a:r>
            <a:r>
              <a:rPr lang="en-US" dirty="0"/>
              <a:t> accounts</a:t>
            </a:r>
            <a:br>
              <a:rPr lang="en-US" dirty="0"/>
            </a:br>
            <a:br>
              <a:rPr lang="en-US" dirty="0"/>
            </a:br>
            <a:r>
              <a:rPr lang="en-US" dirty="0" err="1"/>
              <a:t>sacctmgr</a:t>
            </a:r>
            <a:r>
              <a:rPr lang="en-US" dirty="0"/>
              <a:t> show associations where user=username</a:t>
            </a:r>
          </a:p>
          <a:p>
            <a:r>
              <a:rPr lang="en-US" dirty="0"/>
              <a:t>Choose the correct </a:t>
            </a:r>
            <a:r>
              <a:rPr lang="en-US" dirty="0" err="1"/>
              <a:t>Slurm</a:t>
            </a:r>
            <a:r>
              <a:rPr lang="en-US" dirty="0"/>
              <a:t> account to submit your job</a:t>
            </a:r>
            <a:br>
              <a:rPr lang="en-US" dirty="0"/>
            </a:br>
            <a:br>
              <a:rPr lang="en-US" dirty="0"/>
            </a:br>
            <a:r>
              <a:rPr lang="en-US" dirty="0" err="1"/>
              <a:t>srun</a:t>
            </a:r>
            <a:r>
              <a:rPr lang="en-US" dirty="0"/>
              <a:t> --account=</a:t>
            </a:r>
            <a:r>
              <a:rPr lang="en-US" dirty="0" err="1"/>
              <a:t>accountname</a:t>
            </a:r>
            <a:r>
              <a:rPr lang="en-US" dirty="0"/>
              <a:t> --partition=short --nodes=1 --</a:t>
            </a:r>
            <a:r>
              <a:rPr lang="en-US" dirty="0" err="1"/>
              <a:t>ntasks</a:t>
            </a:r>
            <a:r>
              <a:rPr lang="en-US" dirty="0"/>
              <a:t>=28 --</a:t>
            </a:r>
            <a:r>
              <a:rPr lang="en-US" dirty="0" err="1"/>
              <a:t>pty</a:t>
            </a:r>
            <a:r>
              <a:rPr lang="en-US" dirty="0"/>
              <a:t> --mem=16 GB /bin/bash</a:t>
            </a:r>
          </a:p>
          <a:p>
            <a:r>
              <a:rPr lang="en-US" dirty="0">
                <a:hlinkClick r:id="rId3"/>
              </a:rPr>
              <a:t>https://rc-docs.northeastern.edu/en/latest/using-discovery/usingslurm.html</a:t>
            </a:r>
            <a:endParaRPr lang="en-US" dirty="0"/>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p:txBody>
          <a:bodyPr>
            <a:noAutofit/>
          </a:bodyPr>
          <a:lstStyle/>
          <a:p>
            <a:pPr algn="ctr"/>
            <a:r>
              <a:rPr lang="en-US" sz="3600" b="1" dirty="0"/>
              <a:t>Exercise 1</a:t>
            </a:r>
            <a:br>
              <a:rPr lang="en-US" sz="3600" dirty="0"/>
            </a:br>
            <a:r>
              <a:rPr lang="en-US" sz="2800" dirty="0"/>
              <a:t>See account details</a:t>
            </a:r>
            <a:endParaRPr lang="en-US" sz="2000" dirty="0"/>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32</a:t>
            </a:fld>
            <a:endParaRPr lang="en-US" dirty="0"/>
          </a:p>
        </p:txBody>
      </p:sp>
    </p:spTree>
    <p:extLst>
      <p:ext uri="{BB962C8B-B14F-4D97-AF65-F5344CB8AC3E}">
        <p14:creationId xmlns:p14="http://schemas.microsoft.com/office/powerpoint/2010/main" val="1183228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33</a:t>
            </a:fld>
            <a:endParaRPr lang="en-US"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301451"/>
            <a:ext cx="10515600" cy="1134407"/>
          </a:xfrm>
        </p:spPr>
        <p:txBody>
          <a:bodyPr>
            <a:normAutofit/>
          </a:bodyPr>
          <a:lstStyle/>
          <a:p>
            <a:pPr algn="ctr"/>
            <a:r>
              <a:rPr lang="en-US" sz="4000" b="1" dirty="0"/>
              <a:t>Exercise 1</a:t>
            </a:r>
            <a:br>
              <a:rPr lang="en-US" sz="4000" dirty="0"/>
            </a:br>
            <a:r>
              <a:rPr lang="en-US" sz="3100" dirty="0"/>
              <a:t>Do computations on the compute node</a:t>
            </a:r>
            <a:endParaRPr lang="en-US" sz="4000" dirty="0"/>
          </a:p>
        </p:txBody>
      </p:sp>
      <p:sp>
        <p:nvSpPr>
          <p:cNvPr id="4" name="TextBox 3">
            <a:extLst>
              <a:ext uri="{FF2B5EF4-FFF2-40B4-BE49-F238E27FC236}">
                <a16:creationId xmlns:a16="http://schemas.microsoft.com/office/drawing/2014/main" id="{CBEA2296-C4B5-1E45-9079-271811F8E90A}"/>
              </a:ext>
            </a:extLst>
          </p:cNvPr>
          <p:cNvSpPr txBox="1"/>
          <p:nvPr/>
        </p:nvSpPr>
        <p:spPr>
          <a:xfrm>
            <a:off x="659218" y="1519932"/>
            <a:ext cx="4733988" cy="369332"/>
          </a:xfrm>
          <a:prstGeom prst="rect">
            <a:avLst/>
          </a:prstGeom>
          <a:noFill/>
        </p:spPr>
        <p:txBody>
          <a:bodyPr wrap="none" rtlCol="0">
            <a:spAutoFit/>
          </a:bodyPr>
          <a:lstStyle/>
          <a:p>
            <a:r>
              <a:rPr lang="en-QA" dirty="0"/>
              <a:t>4. Example: To start a python interactive session </a:t>
            </a:r>
          </a:p>
        </p:txBody>
      </p:sp>
      <p:sp>
        <p:nvSpPr>
          <p:cNvPr id="11" name="TextBox 10">
            <a:extLst>
              <a:ext uri="{FF2B5EF4-FFF2-40B4-BE49-F238E27FC236}">
                <a16:creationId xmlns:a16="http://schemas.microsoft.com/office/drawing/2014/main" id="{E498C4D5-CBFC-C94E-BB44-1E4CB893769C}"/>
              </a:ext>
            </a:extLst>
          </p:cNvPr>
          <p:cNvSpPr txBox="1"/>
          <p:nvPr/>
        </p:nvSpPr>
        <p:spPr>
          <a:xfrm>
            <a:off x="838200" y="5647829"/>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a:t>
            </a:r>
            <a:r>
              <a:rPr lang="en-US" dirty="0" err="1"/>
              <a:t>scancel</a:t>
            </a:r>
            <a:r>
              <a:rPr lang="en-US" dirty="0"/>
              <a:t> &lt;</a:t>
            </a:r>
            <a:r>
              <a:rPr lang="en-US" dirty="0" err="1"/>
              <a:t>job_id</a:t>
            </a:r>
            <a:r>
              <a:rPr lang="en-US" dirty="0"/>
              <a:t>&gt;</a:t>
            </a:r>
          </a:p>
        </p:txBody>
      </p:sp>
      <p:sp>
        <p:nvSpPr>
          <p:cNvPr id="12" name="TextBox 11">
            <a:extLst>
              <a:ext uri="{FF2B5EF4-FFF2-40B4-BE49-F238E27FC236}">
                <a16:creationId xmlns:a16="http://schemas.microsoft.com/office/drawing/2014/main" id="{71887318-7B18-7E40-A67E-24E57057D3E5}"/>
              </a:ext>
            </a:extLst>
          </p:cNvPr>
          <p:cNvSpPr txBox="1"/>
          <p:nvPr/>
        </p:nvSpPr>
        <p:spPr>
          <a:xfrm>
            <a:off x="745036" y="5014311"/>
            <a:ext cx="4802661" cy="369332"/>
          </a:xfrm>
          <a:prstGeom prst="rect">
            <a:avLst/>
          </a:prstGeom>
          <a:noFill/>
        </p:spPr>
        <p:txBody>
          <a:bodyPr wrap="none" rtlCol="0">
            <a:spAutoFit/>
          </a:bodyPr>
          <a:lstStyle/>
          <a:p>
            <a:r>
              <a:rPr lang="en-US" dirty="0"/>
              <a:t>5. Cancel a pending or running job on the cluster</a:t>
            </a:r>
            <a:r>
              <a:rPr lang="en-QA" dirty="0"/>
              <a:t> </a:t>
            </a:r>
          </a:p>
        </p:txBody>
      </p:sp>
      <p:grpSp>
        <p:nvGrpSpPr>
          <p:cNvPr id="5" name="Group 4">
            <a:extLst>
              <a:ext uri="{FF2B5EF4-FFF2-40B4-BE49-F238E27FC236}">
                <a16:creationId xmlns:a16="http://schemas.microsoft.com/office/drawing/2014/main" id="{0F36C4B9-617A-714C-A561-19C431007D15}"/>
              </a:ext>
            </a:extLst>
          </p:cNvPr>
          <p:cNvGrpSpPr/>
          <p:nvPr/>
        </p:nvGrpSpPr>
        <p:grpSpPr>
          <a:xfrm>
            <a:off x="1200912" y="2227564"/>
            <a:ext cx="7997952" cy="2716749"/>
            <a:chOff x="1008888" y="3300412"/>
            <a:chExt cx="9296400" cy="3238500"/>
          </a:xfrm>
        </p:grpSpPr>
        <p:pic>
          <p:nvPicPr>
            <p:cNvPr id="2" name="Picture 1">
              <a:extLst>
                <a:ext uri="{FF2B5EF4-FFF2-40B4-BE49-F238E27FC236}">
                  <a16:creationId xmlns:a16="http://schemas.microsoft.com/office/drawing/2014/main" id="{5B99B4A0-8C3F-1149-8920-8AB461A18FD5}"/>
                </a:ext>
              </a:extLst>
            </p:cNvPr>
            <p:cNvPicPr>
              <a:picLocks noChangeAspect="1"/>
            </p:cNvPicPr>
            <p:nvPr/>
          </p:nvPicPr>
          <p:blipFill>
            <a:blip r:embed="rId3"/>
            <a:stretch>
              <a:fillRect/>
            </a:stretch>
          </p:blipFill>
          <p:spPr>
            <a:xfrm>
              <a:off x="1008888" y="3300412"/>
              <a:ext cx="9296400" cy="3238500"/>
            </a:xfrm>
            <a:prstGeom prst="rect">
              <a:avLst/>
            </a:prstGeom>
          </p:spPr>
        </p:pic>
        <p:pic>
          <p:nvPicPr>
            <p:cNvPr id="9" name="Picture 8">
              <a:extLst>
                <a:ext uri="{FF2B5EF4-FFF2-40B4-BE49-F238E27FC236}">
                  <a16:creationId xmlns:a16="http://schemas.microsoft.com/office/drawing/2014/main" id="{430577B3-CC05-5141-93C3-87DDAA04E840}"/>
                </a:ext>
              </a:extLst>
            </p:cNvPr>
            <p:cNvPicPr>
              <a:picLocks noChangeAspect="1"/>
            </p:cNvPicPr>
            <p:nvPr/>
          </p:nvPicPr>
          <p:blipFill rotWithShape="1">
            <a:blip r:embed="rId4"/>
            <a:srcRect l="4353" t="76470" r="74020" b="21090"/>
            <a:stretch/>
          </p:blipFill>
          <p:spPr>
            <a:xfrm>
              <a:off x="1302999" y="3358573"/>
              <a:ext cx="3918225" cy="278484"/>
            </a:xfrm>
            <a:prstGeom prst="rect">
              <a:avLst/>
            </a:prstGeom>
          </p:spPr>
        </p:pic>
        <p:pic>
          <p:nvPicPr>
            <p:cNvPr id="13" name="Picture 12">
              <a:extLst>
                <a:ext uri="{FF2B5EF4-FFF2-40B4-BE49-F238E27FC236}">
                  <a16:creationId xmlns:a16="http://schemas.microsoft.com/office/drawing/2014/main" id="{6B6B3AD4-55C7-DE42-9C48-CD9C595EE3B2}"/>
                </a:ext>
              </a:extLst>
            </p:cNvPr>
            <p:cNvPicPr>
              <a:picLocks noChangeAspect="1"/>
            </p:cNvPicPr>
            <p:nvPr/>
          </p:nvPicPr>
          <p:blipFill rotWithShape="1">
            <a:blip r:embed="rId4"/>
            <a:srcRect l="70311" t="93897" r="18113"/>
            <a:stretch/>
          </p:blipFill>
          <p:spPr>
            <a:xfrm>
              <a:off x="5155692" y="3308465"/>
              <a:ext cx="392005" cy="369333"/>
            </a:xfrm>
            <a:prstGeom prst="rect">
              <a:avLst/>
            </a:prstGeom>
          </p:spPr>
        </p:pic>
      </p:grpSp>
      <p:sp>
        <p:nvSpPr>
          <p:cNvPr id="14" name="TextBox 13">
            <a:extLst>
              <a:ext uri="{FF2B5EF4-FFF2-40B4-BE49-F238E27FC236}">
                <a16:creationId xmlns:a16="http://schemas.microsoft.com/office/drawing/2014/main" id="{1A71809F-D55E-504E-A777-E1BD1B59FEC4}"/>
              </a:ext>
            </a:extLst>
          </p:cNvPr>
          <p:cNvSpPr txBox="1"/>
          <p:nvPr/>
        </p:nvSpPr>
        <p:spPr>
          <a:xfrm>
            <a:off x="838200" y="6352460"/>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exit</a:t>
            </a:r>
          </a:p>
        </p:txBody>
      </p:sp>
      <p:sp>
        <p:nvSpPr>
          <p:cNvPr id="7" name="Rectangle 6">
            <a:extLst>
              <a:ext uri="{FF2B5EF4-FFF2-40B4-BE49-F238E27FC236}">
                <a16:creationId xmlns:a16="http://schemas.microsoft.com/office/drawing/2014/main" id="{F96ECE85-A100-BC48-8D42-985A97787381}"/>
              </a:ext>
            </a:extLst>
          </p:cNvPr>
          <p:cNvSpPr/>
          <p:nvPr/>
        </p:nvSpPr>
        <p:spPr>
          <a:xfrm>
            <a:off x="1200912" y="6000145"/>
            <a:ext cx="386644" cy="369332"/>
          </a:xfrm>
          <a:prstGeom prst="rect">
            <a:avLst/>
          </a:prstGeom>
        </p:spPr>
        <p:txBody>
          <a:bodyPr wrap="none">
            <a:spAutoFit/>
          </a:bodyPr>
          <a:lstStyle/>
          <a:p>
            <a:r>
              <a:rPr lang="en-US" dirty="0"/>
              <a:t>or</a:t>
            </a:r>
            <a:endParaRPr lang="en-QA" dirty="0"/>
          </a:p>
        </p:txBody>
      </p:sp>
      <p:sp>
        <p:nvSpPr>
          <p:cNvPr id="15" name="TextBox 14">
            <a:extLst>
              <a:ext uri="{FF2B5EF4-FFF2-40B4-BE49-F238E27FC236}">
                <a16:creationId xmlns:a16="http://schemas.microsoft.com/office/drawing/2014/main" id="{9D8F6B76-99E7-8A45-9554-849CACD1843F}"/>
              </a:ext>
            </a:extLst>
          </p:cNvPr>
          <p:cNvSpPr txBox="1"/>
          <p:nvPr/>
        </p:nvSpPr>
        <p:spPr>
          <a:xfrm>
            <a:off x="838200" y="1841010"/>
            <a:ext cx="8919146" cy="307777"/>
          </a:xfrm>
          <a:prstGeom prst="rect">
            <a:avLst/>
          </a:prstGeom>
          <a:solidFill>
            <a:schemeClr val="bg1">
              <a:lumMod val="95000"/>
            </a:schemeClr>
          </a:solidFill>
          <a:ln>
            <a:no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sz="1400" dirty="0"/>
              <a:t>$ python </a:t>
            </a:r>
            <a:r>
              <a:rPr lang="en-US" sz="1400" dirty="0" err="1"/>
              <a:t>sample_script.py</a:t>
            </a:r>
            <a:endParaRPr lang="en-US" sz="1400" dirty="0"/>
          </a:p>
        </p:txBody>
      </p:sp>
    </p:spTree>
    <p:extLst>
      <p:ext uri="{BB962C8B-B14F-4D97-AF65-F5344CB8AC3E}">
        <p14:creationId xmlns:p14="http://schemas.microsoft.com/office/powerpoint/2010/main" val="779955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BD2270-2BEE-6846-BA08-73F1E4B34360}"/>
              </a:ext>
            </a:extLst>
          </p:cNvPr>
          <p:cNvSpPr>
            <a:spLocks noGrp="1"/>
          </p:cNvSpPr>
          <p:nvPr>
            <p:ph idx="1"/>
          </p:nvPr>
        </p:nvSpPr>
        <p:spPr>
          <a:xfrm>
            <a:off x="838200" y="3074222"/>
            <a:ext cx="10515600" cy="709555"/>
          </a:xfrm>
        </p:spPr>
        <p:txBody>
          <a:bodyPr/>
          <a:lstStyle/>
          <a:p>
            <a:pPr marL="0" indent="0" algn="ctr">
              <a:buNone/>
            </a:pPr>
            <a:r>
              <a:rPr lang="en-US" dirty="0"/>
              <a:t>Submitting a non-interactive job using SBATCH</a:t>
            </a:r>
          </a:p>
        </p:txBody>
      </p:sp>
      <p:sp>
        <p:nvSpPr>
          <p:cNvPr id="3" name="Title 2">
            <a:extLst>
              <a:ext uri="{FF2B5EF4-FFF2-40B4-BE49-F238E27FC236}">
                <a16:creationId xmlns:a16="http://schemas.microsoft.com/office/drawing/2014/main" id="{8564372B-A31C-3C45-80ED-523C221EDC99}"/>
              </a:ext>
            </a:extLst>
          </p:cNvPr>
          <p:cNvSpPr>
            <a:spLocks noGrp="1"/>
          </p:cNvSpPr>
          <p:nvPr>
            <p:ph type="title"/>
          </p:nvPr>
        </p:nvSpPr>
        <p:spPr/>
        <p:txBody>
          <a:bodyPr/>
          <a:lstStyle/>
          <a:p>
            <a:r>
              <a:rPr lang="en-US" dirty="0"/>
              <a:t>Exercise 2</a:t>
            </a:r>
          </a:p>
        </p:txBody>
      </p:sp>
      <p:sp>
        <p:nvSpPr>
          <p:cNvPr id="4" name="Slide Number Placeholder 3">
            <a:extLst>
              <a:ext uri="{FF2B5EF4-FFF2-40B4-BE49-F238E27FC236}">
                <a16:creationId xmlns:a16="http://schemas.microsoft.com/office/drawing/2014/main" id="{1BECEA4D-84F0-BD4B-9ED7-ACC4178B08BE}"/>
              </a:ext>
            </a:extLst>
          </p:cNvPr>
          <p:cNvSpPr>
            <a:spLocks noGrp="1"/>
          </p:cNvSpPr>
          <p:nvPr>
            <p:ph type="sldNum" sz="quarter" idx="4"/>
          </p:nvPr>
        </p:nvSpPr>
        <p:spPr/>
        <p:txBody>
          <a:bodyPr/>
          <a:lstStyle/>
          <a:p>
            <a:fld id="{2BE017B6-6466-CA44-A203-DCC007137B39}" type="slidenum">
              <a:rPr lang="en-US" smtClean="0"/>
              <a:pPr/>
              <a:t>34</a:t>
            </a:fld>
            <a:endParaRPr lang="en-US" dirty="0"/>
          </a:p>
        </p:txBody>
      </p:sp>
    </p:spTree>
    <p:extLst>
      <p:ext uri="{BB962C8B-B14F-4D97-AF65-F5344CB8AC3E}">
        <p14:creationId xmlns:p14="http://schemas.microsoft.com/office/powerpoint/2010/main" val="630186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838200" y="1692001"/>
            <a:ext cx="10515600" cy="4859524"/>
          </a:xfrm>
        </p:spPr>
        <p:txBody>
          <a:bodyPr>
            <a:normAutofit/>
          </a:bodyPr>
          <a:lstStyle/>
          <a:p>
            <a:r>
              <a:rPr lang="en-US" dirty="0"/>
              <a:t>Batch script has 3 main sections – Shebang, SBATCH directives &amp; Instructions. Create an </a:t>
            </a:r>
            <a:r>
              <a:rPr lang="en-US" dirty="0" err="1"/>
              <a:t>sbatch</a:t>
            </a:r>
            <a:r>
              <a:rPr lang="en-US" dirty="0"/>
              <a:t> file using a text editor.</a:t>
            </a:r>
          </a:p>
          <a:p>
            <a:endParaRPr lang="en-US" dirty="0"/>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a:xfrm>
            <a:off x="838200" y="222033"/>
            <a:ext cx="10515600" cy="1076573"/>
          </a:xfrm>
        </p:spPr>
        <p:txBody>
          <a:bodyPr>
            <a:noAutofit/>
          </a:bodyPr>
          <a:lstStyle/>
          <a:p>
            <a:pPr algn="ctr"/>
            <a:r>
              <a:rPr lang="en-US" sz="3600" b="1" dirty="0"/>
              <a:t>Exercise 2</a:t>
            </a:r>
            <a:br>
              <a:rPr lang="en-US" sz="5400" dirty="0"/>
            </a:br>
            <a:r>
              <a:rPr lang="en-US" sz="2800" dirty="0"/>
              <a:t>SBATCH</a:t>
            </a:r>
            <a:br>
              <a:rPr lang="en-US" sz="5400" dirty="0"/>
            </a:br>
            <a:r>
              <a:rPr lang="en-US" sz="2000" dirty="0"/>
              <a:t>(Run jobs in the background)</a:t>
            </a:r>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35</a:t>
            </a:fld>
            <a:endParaRPr lang="en-US" dirty="0"/>
          </a:p>
        </p:txBody>
      </p:sp>
      <p:grpSp>
        <p:nvGrpSpPr>
          <p:cNvPr id="8" name="Group 7">
            <a:extLst>
              <a:ext uri="{FF2B5EF4-FFF2-40B4-BE49-F238E27FC236}">
                <a16:creationId xmlns:a16="http://schemas.microsoft.com/office/drawing/2014/main" id="{253D1160-BDC3-D04C-B751-F92B6FF64D50}"/>
              </a:ext>
            </a:extLst>
          </p:cNvPr>
          <p:cNvGrpSpPr/>
          <p:nvPr/>
        </p:nvGrpSpPr>
        <p:grpSpPr>
          <a:xfrm>
            <a:off x="838200" y="2679847"/>
            <a:ext cx="9619445" cy="3970318"/>
            <a:chOff x="838200" y="2679847"/>
            <a:chExt cx="9619445" cy="3970318"/>
          </a:xfrm>
        </p:grpSpPr>
        <p:sp>
          <p:nvSpPr>
            <p:cNvPr id="6" name="TextBox 5">
              <a:extLst>
                <a:ext uri="{FF2B5EF4-FFF2-40B4-BE49-F238E27FC236}">
                  <a16:creationId xmlns:a16="http://schemas.microsoft.com/office/drawing/2014/main" id="{D1736C3F-696E-C04F-8BC8-D73D6E04C4E1}"/>
                </a:ext>
              </a:extLst>
            </p:cNvPr>
            <p:cNvSpPr txBox="1"/>
            <p:nvPr/>
          </p:nvSpPr>
          <p:spPr>
            <a:xfrm>
              <a:off x="838200" y="2679847"/>
              <a:ext cx="9619445" cy="3970318"/>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#!/bin/bash</a:t>
              </a:r>
            </a:p>
            <a:p>
              <a:endParaRPr lang="en-US" dirty="0"/>
            </a:p>
            <a:p>
              <a:r>
                <a:rPr lang="en-US" dirty="0"/>
                <a:t>#SBATCH --partition=reservation</a:t>
              </a:r>
            </a:p>
            <a:p>
              <a:r>
                <a:rPr lang="en-US" dirty="0"/>
                <a:t>#SBATCH –-reservation=</a:t>
              </a:r>
              <a:r>
                <a:rPr lang="en-US" sz="1600" dirty="0"/>
                <a:t>bootcamp2021cpu</a:t>
              </a:r>
            </a:p>
            <a:p>
              <a:r>
                <a:rPr lang="en-US" dirty="0"/>
                <a:t>#SBATCH --job-name=test</a:t>
              </a:r>
            </a:p>
            <a:p>
              <a:r>
                <a:rPr lang="en-US" dirty="0"/>
                <a:t>#SBATCH --time=00:05:00</a:t>
              </a:r>
            </a:p>
            <a:p>
              <a:r>
                <a:rPr lang="en-US" dirty="0"/>
                <a:t>#SBATCH –-nodes=1</a:t>
              </a:r>
            </a:p>
            <a:p>
              <a:r>
                <a:rPr lang="en-US" dirty="0"/>
                <a:t>#SBATCH –-</a:t>
              </a:r>
              <a:r>
                <a:rPr lang="en-US" dirty="0" err="1"/>
                <a:t>cpus</a:t>
              </a:r>
              <a:r>
                <a:rPr lang="en-US" dirty="0"/>
                <a:t>-per-task=1</a:t>
              </a:r>
            </a:p>
            <a:p>
              <a:r>
                <a:rPr lang="en-US" dirty="0"/>
                <a:t>#SBATCH --output=%</a:t>
              </a:r>
              <a:r>
                <a:rPr lang="en-US" dirty="0" err="1"/>
                <a:t>j.output</a:t>
              </a:r>
              <a:endParaRPr lang="en-US" dirty="0"/>
            </a:p>
            <a:p>
              <a:r>
                <a:rPr lang="en-US" dirty="0"/>
                <a:t>#SBATCH --error=%</a:t>
              </a:r>
              <a:r>
                <a:rPr lang="en-US" dirty="0" err="1"/>
                <a:t>j.error</a:t>
              </a:r>
              <a:endParaRPr lang="en-US" dirty="0"/>
            </a:p>
            <a:p>
              <a:endParaRPr lang="en-US" dirty="0"/>
            </a:p>
            <a:p>
              <a:endParaRPr lang="en-US" dirty="0"/>
            </a:p>
            <a:p>
              <a:r>
                <a:rPr lang="en-US" dirty="0"/>
                <a:t>echo "HELLO WORLD!” </a:t>
              </a:r>
            </a:p>
            <a:p>
              <a:endParaRPr lang="en-US" dirty="0"/>
            </a:p>
          </p:txBody>
        </p:sp>
        <p:grpSp>
          <p:nvGrpSpPr>
            <p:cNvPr id="14" name="Group 13">
              <a:extLst>
                <a:ext uri="{FF2B5EF4-FFF2-40B4-BE49-F238E27FC236}">
                  <a16:creationId xmlns:a16="http://schemas.microsoft.com/office/drawing/2014/main" id="{8B01F159-9221-A244-809B-5BF0E400DA59}"/>
                </a:ext>
              </a:extLst>
            </p:cNvPr>
            <p:cNvGrpSpPr/>
            <p:nvPr/>
          </p:nvGrpSpPr>
          <p:grpSpPr>
            <a:xfrm>
              <a:off x="2708240" y="2713061"/>
              <a:ext cx="7620311" cy="3612776"/>
              <a:chOff x="2708240" y="2833639"/>
              <a:chExt cx="7620311" cy="3612776"/>
            </a:xfrm>
          </p:grpSpPr>
          <p:sp>
            <p:nvSpPr>
              <p:cNvPr id="4" name="Right Bracket 3">
                <a:extLst>
                  <a:ext uri="{FF2B5EF4-FFF2-40B4-BE49-F238E27FC236}">
                    <a16:creationId xmlns:a16="http://schemas.microsoft.com/office/drawing/2014/main" id="{B2F11CD1-92D6-D94B-8257-E26AEB7BB1BE}"/>
                  </a:ext>
                </a:extLst>
              </p:cNvPr>
              <p:cNvSpPr/>
              <p:nvPr/>
            </p:nvSpPr>
            <p:spPr>
              <a:xfrm>
                <a:off x="5533316" y="3439984"/>
                <a:ext cx="330193" cy="2209570"/>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266D583-AEB1-F145-91CB-3AD4318FAA59}"/>
                  </a:ext>
                </a:extLst>
              </p:cNvPr>
              <p:cNvSpPr txBox="1"/>
              <p:nvPr/>
            </p:nvSpPr>
            <p:spPr>
              <a:xfrm>
                <a:off x="5939716" y="3439984"/>
                <a:ext cx="4388835" cy="2308324"/>
              </a:xfrm>
              <a:prstGeom prst="rect">
                <a:avLst/>
              </a:prstGeom>
              <a:noFill/>
            </p:spPr>
            <p:txBody>
              <a:bodyPr wrap="square" rtlCol="0">
                <a:spAutoFit/>
              </a:bodyPr>
              <a:lstStyle/>
              <a:p>
                <a:r>
                  <a:rPr lang="en-US" dirty="0"/>
                  <a:t>SBATCH directives – </a:t>
                </a:r>
              </a:p>
              <a:p>
                <a:pPr marL="285750" indent="-285750">
                  <a:buFont typeface="Arial" panose="020B0604020202020204" pitchFamily="34" charset="0"/>
                  <a:buChar char="•"/>
                </a:pPr>
                <a:r>
                  <a:rPr lang="en-US" dirty="0"/>
                  <a:t>Tell </a:t>
                </a:r>
                <a:r>
                  <a:rPr lang="en-US" dirty="0" err="1"/>
                  <a:t>Slurm</a:t>
                </a:r>
                <a:r>
                  <a:rPr lang="en-US" dirty="0"/>
                  <a:t> to allocate resources to run a job successfully.</a:t>
                </a:r>
              </a:p>
              <a:p>
                <a:pPr marL="285750" indent="-285750">
                  <a:buFont typeface="Arial" panose="020B0604020202020204" pitchFamily="34" charset="0"/>
                  <a:buChar char="•"/>
                </a:pPr>
                <a:r>
                  <a:rPr lang="en-US" dirty="0"/>
                  <a:t>Partition name where job needs to run.</a:t>
                </a:r>
              </a:p>
              <a:p>
                <a:pPr marL="285750" indent="-285750">
                  <a:buFont typeface="Arial" panose="020B0604020202020204" pitchFamily="34" charset="0"/>
                  <a:buChar char="•"/>
                </a:pPr>
                <a:r>
                  <a:rPr lang="en-US" dirty="0"/>
                  <a:t>Duration for which job is expected to run.</a:t>
                </a:r>
              </a:p>
              <a:p>
                <a:pPr marL="285750" indent="-285750">
                  <a:buFont typeface="Arial" panose="020B0604020202020204" pitchFamily="34" charset="0"/>
                  <a:buChar char="•"/>
                </a:pPr>
                <a:r>
                  <a:rPr lang="en-US" dirty="0"/>
                  <a:t>Number of nodes &amp; CPUs requested.</a:t>
                </a:r>
              </a:p>
              <a:p>
                <a:pPr marL="285750" indent="-285750">
                  <a:buFont typeface="Arial" panose="020B0604020202020204" pitchFamily="34" charset="0"/>
                  <a:buChar char="•"/>
                </a:pPr>
                <a:r>
                  <a:rPr lang="en-US" dirty="0"/>
                  <a:t>Job name and output &amp; error files. </a:t>
                </a:r>
              </a:p>
              <a:p>
                <a:pPr marL="285750" indent="-285750">
                  <a:buFont typeface="Arial" panose="020B0604020202020204" pitchFamily="34" charset="0"/>
                  <a:buChar char="•"/>
                </a:pPr>
                <a:r>
                  <a:rPr lang="en-US" dirty="0"/>
                  <a:t>%j – job ID number</a:t>
                </a:r>
              </a:p>
            </p:txBody>
          </p:sp>
          <p:cxnSp>
            <p:nvCxnSpPr>
              <p:cNvPr id="9" name="Straight Arrow Connector 8">
                <a:extLst>
                  <a:ext uri="{FF2B5EF4-FFF2-40B4-BE49-F238E27FC236}">
                    <a16:creationId xmlns:a16="http://schemas.microsoft.com/office/drawing/2014/main" id="{F2CDC2EF-58D4-7749-8AE1-F292AE2F569C}"/>
                  </a:ext>
                </a:extLst>
              </p:cNvPr>
              <p:cNvCxnSpPr/>
              <p:nvPr/>
            </p:nvCxnSpPr>
            <p:spPr>
              <a:xfrm>
                <a:off x="2708240" y="3000070"/>
                <a:ext cx="964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668BE29-EED9-2746-AD5E-DD84FB0F1EE0}"/>
                  </a:ext>
                </a:extLst>
              </p:cNvPr>
              <p:cNvSpPr txBox="1"/>
              <p:nvPr/>
            </p:nvSpPr>
            <p:spPr>
              <a:xfrm>
                <a:off x="3795019" y="2833639"/>
                <a:ext cx="5644882" cy="369332"/>
              </a:xfrm>
              <a:prstGeom prst="rect">
                <a:avLst/>
              </a:prstGeom>
              <a:noFill/>
            </p:spPr>
            <p:txBody>
              <a:bodyPr wrap="square" rtlCol="0">
                <a:spAutoFit/>
              </a:bodyPr>
              <a:lstStyle/>
              <a:p>
                <a:r>
                  <a:rPr lang="en-US" dirty="0"/>
                  <a:t>Shebang – path to Bash interpreter that runs lines in file. </a:t>
                </a:r>
              </a:p>
            </p:txBody>
          </p:sp>
          <p:cxnSp>
            <p:nvCxnSpPr>
              <p:cNvPr id="11" name="Straight Arrow Connector 10">
                <a:extLst>
                  <a:ext uri="{FF2B5EF4-FFF2-40B4-BE49-F238E27FC236}">
                    <a16:creationId xmlns:a16="http://schemas.microsoft.com/office/drawing/2014/main" id="{FFB11E85-F8E4-7B45-ABC4-DC1F4FD63ADE}"/>
                  </a:ext>
                </a:extLst>
              </p:cNvPr>
              <p:cNvCxnSpPr>
                <a:cxnSpLocks/>
              </p:cNvCxnSpPr>
              <p:nvPr/>
            </p:nvCxnSpPr>
            <p:spPr>
              <a:xfrm>
                <a:off x="3724795" y="6271001"/>
                <a:ext cx="6816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87F17D-9B34-7146-B9D3-DB45216C8AD9}"/>
                  </a:ext>
                </a:extLst>
              </p:cNvPr>
              <p:cNvSpPr txBox="1"/>
              <p:nvPr/>
            </p:nvSpPr>
            <p:spPr>
              <a:xfrm>
                <a:off x="4568177" y="6077083"/>
                <a:ext cx="5323951" cy="369332"/>
              </a:xfrm>
              <a:prstGeom prst="rect">
                <a:avLst/>
              </a:prstGeom>
              <a:noFill/>
            </p:spPr>
            <p:txBody>
              <a:bodyPr wrap="square" rtlCol="0">
                <a:spAutoFit/>
              </a:bodyPr>
              <a:lstStyle/>
              <a:p>
                <a:r>
                  <a:rPr lang="en-US" dirty="0"/>
                  <a:t>Instruction – Bash command to execute when job runs</a:t>
                </a:r>
              </a:p>
            </p:txBody>
          </p:sp>
        </p:grpSp>
      </p:grpSp>
    </p:spTree>
    <p:extLst>
      <p:ext uri="{BB962C8B-B14F-4D97-AF65-F5344CB8AC3E}">
        <p14:creationId xmlns:p14="http://schemas.microsoft.com/office/powerpoint/2010/main" val="3834152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838200" y="1692000"/>
            <a:ext cx="10515600" cy="4664350"/>
          </a:xfrm>
        </p:spPr>
        <p:txBody>
          <a:bodyPr>
            <a:normAutofit lnSpcReduction="10000"/>
          </a:bodyPr>
          <a:lstStyle/>
          <a:p>
            <a:r>
              <a:rPr lang="en-US" dirty="0"/>
              <a:t>See </a:t>
            </a:r>
            <a:r>
              <a:rPr lang="en-US" dirty="0" err="1"/>
              <a:t>sample.bash</a:t>
            </a:r>
            <a:r>
              <a:rPr lang="en-US" dirty="0"/>
              <a:t> in Exercise2 folder.</a:t>
            </a:r>
          </a:p>
          <a:p>
            <a:r>
              <a:rPr lang="en-US" dirty="0"/>
              <a:t>Jobs should be submitted from </a:t>
            </a:r>
            <a:r>
              <a:rPr lang="en-US" i="1" dirty="0"/>
              <a:t>login</a:t>
            </a:r>
            <a:r>
              <a:rPr lang="en-US" dirty="0"/>
              <a:t> terminal using:</a:t>
            </a:r>
            <a:br>
              <a:rPr lang="en-US" dirty="0"/>
            </a:br>
            <a:br>
              <a:rPr lang="en-US" dirty="0"/>
            </a:br>
            <a:endParaRPr lang="en-US" dirty="0"/>
          </a:p>
          <a:p>
            <a:r>
              <a:rPr lang="en-US" dirty="0"/>
              <a:t>You should see the following output:</a:t>
            </a:r>
            <a:br>
              <a:rPr lang="en-US" dirty="0"/>
            </a:br>
            <a:br>
              <a:rPr lang="en-US" dirty="0"/>
            </a:br>
            <a:endParaRPr lang="en-US" dirty="0"/>
          </a:p>
          <a:p>
            <a:r>
              <a:rPr lang="en-US" dirty="0"/>
              <a:t>When the job finishes, you should have: </a:t>
            </a:r>
            <a:r>
              <a:rPr lang="en-US" i="1" dirty="0" err="1"/>
              <a:t>JOBID.output</a:t>
            </a:r>
            <a:r>
              <a:rPr lang="en-US" i="1" dirty="0"/>
              <a:t> </a:t>
            </a:r>
            <a:r>
              <a:rPr lang="en-US" dirty="0"/>
              <a:t>&amp; </a:t>
            </a:r>
            <a:r>
              <a:rPr lang="en-US" i="1" dirty="0" err="1"/>
              <a:t>JOBID.error</a:t>
            </a:r>
            <a:endParaRPr lang="en-US" i="1" dirty="0"/>
          </a:p>
          <a:p>
            <a:r>
              <a:rPr lang="en-US" dirty="0"/>
              <a:t>If the job completed successfully, </a:t>
            </a:r>
          </a:p>
          <a:p>
            <a:pPr lvl="1"/>
            <a:r>
              <a:rPr lang="en-US" i="1" dirty="0"/>
              <a:t>&lt;</a:t>
            </a:r>
            <a:r>
              <a:rPr lang="en-US" i="1" dirty="0" err="1"/>
              <a:t>jobid</a:t>
            </a:r>
            <a:r>
              <a:rPr lang="en-US" i="1" dirty="0"/>
              <a:t>&gt;.error </a:t>
            </a:r>
            <a:r>
              <a:rPr lang="en-US" dirty="0"/>
              <a:t>should be empty, &amp; </a:t>
            </a:r>
          </a:p>
          <a:p>
            <a:pPr lvl="1"/>
            <a:r>
              <a:rPr lang="en-US" i="1" dirty="0"/>
              <a:t>&lt;</a:t>
            </a:r>
            <a:r>
              <a:rPr lang="en-US" i="1" dirty="0" err="1"/>
              <a:t>jobid</a:t>
            </a:r>
            <a:r>
              <a:rPr lang="en-US" i="1" dirty="0"/>
              <a:t>&gt;.output </a:t>
            </a:r>
            <a:r>
              <a:rPr lang="en-US" dirty="0"/>
              <a:t>should contain the output "Hello World".</a:t>
            </a:r>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p:txBody>
          <a:bodyPr>
            <a:noAutofit/>
          </a:bodyPr>
          <a:lstStyle/>
          <a:p>
            <a:pPr algn="ctr"/>
            <a:r>
              <a:rPr lang="en-US" sz="3600" b="1" dirty="0"/>
              <a:t>Exercise 2</a:t>
            </a:r>
            <a:br>
              <a:rPr lang="en-US" sz="3600" dirty="0"/>
            </a:br>
            <a:r>
              <a:rPr lang="en-US" sz="2800" dirty="0"/>
              <a:t>Submit job using SBATCH</a:t>
            </a:r>
            <a:endParaRPr lang="en-US" sz="2000" dirty="0"/>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36</a:t>
            </a:fld>
            <a:endParaRPr lang="en-US" dirty="0"/>
          </a:p>
        </p:txBody>
      </p:sp>
      <p:grpSp>
        <p:nvGrpSpPr>
          <p:cNvPr id="4" name="Group 3">
            <a:extLst>
              <a:ext uri="{FF2B5EF4-FFF2-40B4-BE49-F238E27FC236}">
                <a16:creationId xmlns:a16="http://schemas.microsoft.com/office/drawing/2014/main" id="{E3D54EE3-D2AC-3344-949F-F9451F10324B}"/>
              </a:ext>
            </a:extLst>
          </p:cNvPr>
          <p:cNvGrpSpPr/>
          <p:nvPr/>
        </p:nvGrpSpPr>
        <p:grpSpPr>
          <a:xfrm>
            <a:off x="1179842" y="2693605"/>
            <a:ext cx="8919146" cy="1523486"/>
            <a:chOff x="1179842" y="2693605"/>
            <a:chExt cx="8919146" cy="1523486"/>
          </a:xfrm>
        </p:grpSpPr>
        <p:sp>
          <p:nvSpPr>
            <p:cNvPr id="6" name="TextBox 5">
              <a:extLst>
                <a:ext uri="{FF2B5EF4-FFF2-40B4-BE49-F238E27FC236}">
                  <a16:creationId xmlns:a16="http://schemas.microsoft.com/office/drawing/2014/main" id="{94ACBF93-26F5-BC47-84AA-6BC5E1480D1B}"/>
                </a:ext>
              </a:extLst>
            </p:cNvPr>
            <p:cNvSpPr txBox="1"/>
            <p:nvPr/>
          </p:nvSpPr>
          <p:spPr>
            <a:xfrm>
              <a:off x="1179842" y="2693605"/>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a:t>
              </a:r>
              <a:r>
                <a:rPr lang="en-US" dirty="0" err="1"/>
                <a:t>sbatch</a:t>
              </a:r>
              <a:r>
                <a:rPr lang="en-US" dirty="0"/>
                <a:t> </a:t>
              </a:r>
              <a:r>
                <a:rPr lang="en-US" dirty="0" err="1"/>
                <a:t>sample.bash</a:t>
              </a:r>
              <a:endParaRPr lang="en-US" dirty="0"/>
            </a:p>
          </p:txBody>
        </p:sp>
        <p:sp>
          <p:nvSpPr>
            <p:cNvPr id="7" name="TextBox 6">
              <a:extLst>
                <a:ext uri="{FF2B5EF4-FFF2-40B4-BE49-F238E27FC236}">
                  <a16:creationId xmlns:a16="http://schemas.microsoft.com/office/drawing/2014/main" id="{B8F81E11-A2A0-3047-975B-C1DF3084A301}"/>
                </a:ext>
              </a:extLst>
            </p:cNvPr>
            <p:cNvSpPr txBox="1"/>
            <p:nvPr/>
          </p:nvSpPr>
          <p:spPr>
            <a:xfrm>
              <a:off x="1179842" y="3847759"/>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Submitted batch job &lt;</a:t>
              </a:r>
              <a:r>
                <a:rPr lang="en-US" dirty="0" err="1"/>
                <a:t>jobid</a:t>
              </a:r>
              <a:r>
                <a:rPr lang="en-US" dirty="0"/>
                <a:t>&gt; </a:t>
              </a:r>
            </a:p>
          </p:txBody>
        </p:sp>
      </p:grpSp>
    </p:spTree>
    <p:extLst>
      <p:ext uri="{BB962C8B-B14F-4D97-AF65-F5344CB8AC3E}">
        <p14:creationId xmlns:p14="http://schemas.microsoft.com/office/powerpoint/2010/main" val="315650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BD2270-2BEE-6846-BA08-73F1E4B34360}"/>
              </a:ext>
            </a:extLst>
          </p:cNvPr>
          <p:cNvSpPr>
            <a:spLocks noGrp="1"/>
          </p:cNvSpPr>
          <p:nvPr>
            <p:ph idx="1"/>
          </p:nvPr>
        </p:nvSpPr>
        <p:spPr>
          <a:xfrm>
            <a:off x="838200" y="3074222"/>
            <a:ext cx="10515600" cy="712167"/>
          </a:xfrm>
        </p:spPr>
        <p:txBody>
          <a:bodyPr/>
          <a:lstStyle/>
          <a:p>
            <a:pPr marL="0" indent="0" algn="ctr">
              <a:buNone/>
            </a:pPr>
            <a:r>
              <a:rPr lang="en-US" dirty="0"/>
              <a:t>Submitting a simple array job</a:t>
            </a:r>
          </a:p>
        </p:txBody>
      </p:sp>
      <p:sp>
        <p:nvSpPr>
          <p:cNvPr id="3" name="Title 2">
            <a:extLst>
              <a:ext uri="{FF2B5EF4-FFF2-40B4-BE49-F238E27FC236}">
                <a16:creationId xmlns:a16="http://schemas.microsoft.com/office/drawing/2014/main" id="{8564372B-A31C-3C45-80ED-523C221EDC99}"/>
              </a:ext>
            </a:extLst>
          </p:cNvPr>
          <p:cNvSpPr>
            <a:spLocks noGrp="1"/>
          </p:cNvSpPr>
          <p:nvPr>
            <p:ph type="title"/>
          </p:nvPr>
        </p:nvSpPr>
        <p:spPr/>
        <p:txBody>
          <a:bodyPr/>
          <a:lstStyle/>
          <a:p>
            <a:r>
              <a:rPr lang="en-US" dirty="0"/>
              <a:t>Exercise 3</a:t>
            </a:r>
          </a:p>
        </p:txBody>
      </p:sp>
      <p:sp>
        <p:nvSpPr>
          <p:cNvPr id="4" name="Slide Number Placeholder 3">
            <a:extLst>
              <a:ext uri="{FF2B5EF4-FFF2-40B4-BE49-F238E27FC236}">
                <a16:creationId xmlns:a16="http://schemas.microsoft.com/office/drawing/2014/main" id="{1BECEA4D-84F0-BD4B-9ED7-ACC4178B08BE}"/>
              </a:ext>
            </a:extLst>
          </p:cNvPr>
          <p:cNvSpPr>
            <a:spLocks noGrp="1"/>
          </p:cNvSpPr>
          <p:nvPr>
            <p:ph type="sldNum" sz="quarter" idx="4"/>
          </p:nvPr>
        </p:nvSpPr>
        <p:spPr/>
        <p:txBody>
          <a:bodyPr/>
          <a:lstStyle/>
          <a:p>
            <a:fld id="{2BE017B6-6466-CA44-A203-DCC007137B39}" type="slidenum">
              <a:rPr lang="en-US" smtClean="0"/>
              <a:pPr/>
              <a:t>37</a:t>
            </a:fld>
            <a:endParaRPr lang="en-US" dirty="0"/>
          </a:p>
        </p:txBody>
      </p:sp>
    </p:spTree>
    <p:extLst>
      <p:ext uri="{BB962C8B-B14F-4D97-AF65-F5344CB8AC3E}">
        <p14:creationId xmlns:p14="http://schemas.microsoft.com/office/powerpoint/2010/main" val="928974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798008" y="1651809"/>
            <a:ext cx="10515600" cy="4859524"/>
          </a:xfrm>
        </p:spPr>
        <p:txBody>
          <a:bodyPr>
            <a:normAutofit fontScale="92500" lnSpcReduction="20000"/>
          </a:bodyPr>
          <a:lstStyle/>
          <a:p>
            <a:r>
              <a:rPr lang="en-US" dirty="0"/>
              <a:t>Multiple jobs (sub jobs) can be submitted at once and run in parallel using </a:t>
            </a:r>
            <a:r>
              <a:rPr lang="en-US" dirty="0" err="1"/>
              <a:t>slurm’s</a:t>
            </a:r>
            <a:r>
              <a:rPr lang="en-US" dirty="0"/>
              <a:t> --array directive. </a:t>
            </a:r>
          </a:p>
          <a:p>
            <a:r>
              <a:rPr lang="en-US" dirty="0"/>
              <a:t>Number of jobs that can run in parallel depends on the limit of simultaneous processes allowed on a cluster. </a:t>
            </a:r>
          </a:p>
          <a:p>
            <a:r>
              <a:rPr lang="en-US" dirty="0"/>
              <a:t>Even if within the limit, it’s not guaranteed that all sub jobs will get executed simultaneously. Depends on the amount of resources available at the time.</a:t>
            </a:r>
          </a:p>
          <a:p>
            <a:r>
              <a:rPr lang="en-US" dirty="0"/>
              <a:t>Regardless, all sub jobs will get executed in some order and will still be more efficient compared to submitting and running 1000s of similar jobs on the cluster manually. </a:t>
            </a:r>
          </a:p>
          <a:p>
            <a:r>
              <a:rPr lang="en-US" dirty="0">
                <a:hlinkClick r:id="rId3"/>
              </a:rPr>
              <a:t>https://docs.csc.fi/computing/running/array-jobs/</a:t>
            </a:r>
            <a:endParaRPr lang="en-US" dirty="0"/>
          </a:p>
          <a:p>
            <a:r>
              <a:rPr lang="en-US" dirty="0">
                <a:hlinkClick r:id="rId4"/>
              </a:rPr>
              <a:t>https://scicomp.aalto.fi/triton/tut/array/</a:t>
            </a:r>
            <a:endParaRPr lang="en-US" dirty="0"/>
          </a:p>
          <a:p>
            <a:r>
              <a:rPr lang="en-US" u="sng" dirty="0">
                <a:hlinkClick r:id="rId5"/>
              </a:rPr>
              <a:t>https://slurm.schedmd.com/job_array.html</a:t>
            </a:r>
            <a:endParaRPr lang="en-US" dirty="0"/>
          </a:p>
          <a:p>
            <a:pPr marL="0" indent="0">
              <a:buNone/>
            </a:pPr>
            <a:endParaRPr lang="en-US" dirty="0"/>
          </a:p>
          <a:p>
            <a:endParaRPr lang="en-US" dirty="0"/>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a:xfrm>
            <a:off x="838200" y="222033"/>
            <a:ext cx="10515600" cy="1076573"/>
          </a:xfrm>
        </p:spPr>
        <p:txBody>
          <a:bodyPr>
            <a:noAutofit/>
          </a:bodyPr>
          <a:lstStyle/>
          <a:p>
            <a:pPr algn="ctr"/>
            <a:r>
              <a:rPr lang="en-US" sz="3600" b="1" dirty="0"/>
              <a:t>Exercise 3</a:t>
            </a:r>
            <a:br>
              <a:rPr lang="en-US" sz="5400" dirty="0"/>
            </a:br>
            <a:r>
              <a:rPr lang="en-US" sz="2800" dirty="0"/>
              <a:t>Array Jobs</a:t>
            </a:r>
            <a:br>
              <a:rPr lang="en-US" sz="5400" dirty="0"/>
            </a:br>
            <a:r>
              <a:rPr lang="en-US" sz="2000" dirty="0"/>
              <a:t>(Run multiple jobs in the background)</a:t>
            </a:r>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38</a:t>
            </a:fld>
            <a:endParaRPr lang="en-US" dirty="0"/>
          </a:p>
        </p:txBody>
      </p:sp>
    </p:spTree>
    <p:extLst>
      <p:ext uri="{BB962C8B-B14F-4D97-AF65-F5344CB8AC3E}">
        <p14:creationId xmlns:p14="http://schemas.microsoft.com/office/powerpoint/2010/main" val="2098937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a:xfrm>
            <a:off x="838200" y="222033"/>
            <a:ext cx="10515600" cy="1076573"/>
          </a:xfrm>
        </p:spPr>
        <p:txBody>
          <a:bodyPr>
            <a:noAutofit/>
          </a:bodyPr>
          <a:lstStyle/>
          <a:p>
            <a:pPr algn="ctr"/>
            <a:r>
              <a:rPr lang="en-US" sz="3600" b="1" dirty="0"/>
              <a:t>Exercise 3</a:t>
            </a:r>
            <a:br>
              <a:rPr lang="en-US" sz="5400" dirty="0"/>
            </a:br>
            <a:r>
              <a:rPr lang="en-US" sz="2800" dirty="0"/>
              <a:t>Array Jobs</a:t>
            </a:r>
            <a:br>
              <a:rPr lang="en-US" sz="5400" dirty="0"/>
            </a:br>
            <a:r>
              <a:rPr lang="en-US" sz="2000" dirty="0"/>
              <a:t>(Run multiple jobs in the background)</a:t>
            </a:r>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39</a:t>
            </a:fld>
            <a:endParaRPr lang="en-US" dirty="0"/>
          </a:p>
        </p:txBody>
      </p:sp>
      <p:grpSp>
        <p:nvGrpSpPr>
          <p:cNvPr id="3" name="Group 2">
            <a:extLst>
              <a:ext uri="{FF2B5EF4-FFF2-40B4-BE49-F238E27FC236}">
                <a16:creationId xmlns:a16="http://schemas.microsoft.com/office/drawing/2014/main" id="{0E2C2A66-65C9-9749-BDE4-F7D50E8E0ABE}"/>
              </a:ext>
            </a:extLst>
          </p:cNvPr>
          <p:cNvGrpSpPr/>
          <p:nvPr/>
        </p:nvGrpSpPr>
        <p:grpSpPr>
          <a:xfrm>
            <a:off x="838200" y="1675022"/>
            <a:ext cx="9683839" cy="4524315"/>
            <a:chOff x="838200" y="1675022"/>
            <a:chExt cx="9683839" cy="4524315"/>
          </a:xfrm>
        </p:grpSpPr>
        <p:sp>
          <p:nvSpPr>
            <p:cNvPr id="6" name="TextBox 5">
              <a:extLst>
                <a:ext uri="{FF2B5EF4-FFF2-40B4-BE49-F238E27FC236}">
                  <a16:creationId xmlns:a16="http://schemas.microsoft.com/office/drawing/2014/main" id="{D1736C3F-696E-C04F-8BC8-D73D6E04C4E1}"/>
                </a:ext>
              </a:extLst>
            </p:cNvPr>
            <p:cNvSpPr txBox="1"/>
            <p:nvPr/>
          </p:nvSpPr>
          <p:spPr>
            <a:xfrm>
              <a:off x="838200" y="1675022"/>
              <a:ext cx="9683839" cy="4524315"/>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#!/bin/bash</a:t>
              </a:r>
            </a:p>
            <a:p>
              <a:r>
                <a:rPr lang="en-US" dirty="0"/>
                <a:t>#SBATCH --partition=reservation</a:t>
              </a:r>
            </a:p>
            <a:p>
              <a:r>
                <a:rPr lang="en-US" dirty="0"/>
                <a:t>#SBATCH –-reservation=bootcamp2021cpu </a:t>
              </a:r>
            </a:p>
            <a:p>
              <a:r>
                <a:rPr lang="en-US" dirty="0"/>
                <a:t>#SBATCH --job-name=test</a:t>
              </a:r>
            </a:p>
            <a:p>
              <a:r>
                <a:rPr lang="en-US" dirty="0"/>
                <a:t>#SBATCH --time=00:05:00</a:t>
              </a:r>
            </a:p>
            <a:p>
              <a:r>
                <a:rPr lang="en-US" dirty="0"/>
                <a:t>#SBATCH –-nodes=1</a:t>
              </a:r>
            </a:p>
            <a:p>
              <a:r>
                <a:rPr lang="en-US" dirty="0"/>
                <a:t>#SBATCH –-</a:t>
              </a:r>
              <a:r>
                <a:rPr lang="en-US" dirty="0" err="1"/>
                <a:t>cpus</a:t>
              </a:r>
              <a:r>
                <a:rPr lang="en-US" dirty="0"/>
                <a:t>-per-task=1</a:t>
              </a:r>
            </a:p>
            <a:p>
              <a:r>
                <a:rPr lang="en-US" dirty="0"/>
                <a:t>#SBATCH --output=%A_%</a:t>
              </a:r>
              <a:r>
                <a:rPr lang="en-US" dirty="0" err="1"/>
                <a:t>a.output</a:t>
              </a:r>
              <a:endParaRPr lang="en-US" dirty="0"/>
            </a:p>
            <a:p>
              <a:r>
                <a:rPr lang="en-US" dirty="0"/>
                <a:t>#SBATCH --error=%A_%</a:t>
              </a:r>
              <a:r>
                <a:rPr lang="en-US" dirty="0" err="1"/>
                <a:t>a.error</a:t>
              </a:r>
              <a:endParaRPr lang="en-US" dirty="0"/>
            </a:p>
            <a:p>
              <a:r>
                <a:rPr lang="en-US" dirty="0"/>
                <a:t>#SBATCH --array=1-4%4</a:t>
              </a:r>
            </a:p>
            <a:p>
              <a:endParaRPr lang="en-US" dirty="0"/>
            </a:p>
            <a:p>
              <a:r>
                <a:rPr lang="en-US" dirty="0"/>
                <a:t>echo "Job array ID: $SLURM_ARRAY_JOB_ID , sub-job $SLURM_ARRAY_TASK_ID is running!"</a:t>
              </a:r>
            </a:p>
            <a:p>
              <a:endParaRPr lang="en-US" dirty="0"/>
            </a:p>
            <a:p>
              <a:r>
                <a:rPr lang="en-US" dirty="0"/>
                <a:t>cd </a:t>
              </a:r>
              <a:r>
                <a:rPr lang="en-US" dirty="0" err="1"/>
                <a:t>d$SLURM_ARRAY_TASK_ID</a:t>
              </a:r>
              <a:endParaRPr lang="en-US" dirty="0"/>
            </a:p>
            <a:p>
              <a:r>
                <a:rPr lang="en-US" dirty="0"/>
                <a:t>cat </a:t>
              </a:r>
              <a:r>
                <a:rPr lang="en-US" dirty="0" err="1"/>
                <a:t>a.txt</a:t>
              </a:r>
              <a:endParaRPr lang="en-US" dirty="0"/>
            </a:p>
          </p:txBody>
        </p:sp>
        <p:grpSp>
          <p:nvGrpSpPr>
            <p:cNvPr id="14" name="Group 13">
              <a:extLst>
                <a:ext uri="{FF2B5EF4-FFF2-40B4-BE49-F238E27FC236}">
                  <a16:creationId xmlns:a16="http://schemas.microsoft.com/office/drawing/2014/main" id="{8B01F159-9221-A244-809B-5BF0E400DA59}"/>
                </a:ext>
              </a:extLst>
            </p:cNvPr>
            <p:cNvGrpSpPr/>
            <p:nvPr/>
          </p:nvGrpSpPr>
          <p:grpSpPr>
            <a:xfrm>
              <a:off x="4393651" y="1835023"/>
              <a:ext cx="6019469" cy="4156707"/>
              <a:chOff x="4393651" y="2136470"/>
              <a:chExt cx="6019469" cy="4156707"/>
            </a:xfrm>
          </p:grpSpPr>
          <p:sp>
            <p:nvSpPr>
              <p:cNvPr id="4" name="Right Bracket 3">
                <a:extLst>
                  <a:ext uri="{FF2B5EF4-FFF2-40B4-BE49-F238E27FC236}">
                    <a16:creationId xmlns:a16="http://schemas.microsoft.com/office/drawing/2014/main" id="{B2F11CD1-92D6-D94B-8257-E26AEB7BB1BE}"/>
                  </a:ext>
                </a:extLst>
              </p:cNvPr>
              <p:cNvSpPr/>
              <p:nvPr/>
            </p:nvSpPr>
            <p:spPr>
              <a:xfrm>
                <a:off x="5808372" y="2230737"/>
                <a:ext cx="232530" cy="2590473"/>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266D583-AEB1-F145-91CB-3AD4318FAA59}"/>
                  </a:ext>
                </a:extLst>
              </p:cNvPr>
              <p:cNvSpPr txBox="1"/>
              <p:nvPr/>
            </p:nvSpPr>
            <p:spPr>
              <a:xfrm>
                <a:off x="6024285" y="2136470"/>
                <a:ext cx="43888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$SLURM_ARRAY_JOB_ID – Job array ID</a:t>
                </a:r>
              </a:p>
              <a:p>
                <a:pPr marL="285750" indent="-285750">
                  <a:buFont typeface="Arial" panose="020B0604020202020204" pitchFamily="34" charset="0"/>
                  <a:buChar char="•"/>
                </a:pPr>
                <a:r>
                  <a:rPr lang="en-US" dirty="0"/>
                  <a:t>$SLURM_ARRAY_TASK_ID – Sub-job ID</a:t>
                </a:r>
              </a:p>
              <a:p>
                <a:pPr marL="285750" indent="-285750">
                  <a:buFont typeface="Arial" panose="020B0604020202020204" pitchFamily="34" charset="0"/>
                  <a:buChar char="•"/>
                </a:pPr>
                <a:r>
                  <a:rPr lang="en-US" dirty="0"/>
                  <a:t>#SBATCH --array=1-4%4” – Submits the job 4 times with sub-job ID ranging from 1 to 4. Run a 4-job array. </a:t>
                </a:r>
              </a:p>
              <a:p>
                <a:pPr marL="285750" indent="-285750">
                  <a:buFont typeface="Arial" panose="020B0604020202020204" pitchFamily="34" charset="0"/>
                  <a:buChar char="•"/>
                </a:pPr>
                <a:r>
                  <a:rPr lang="en-US" dirty="0"/>
                  <a:t>% =&gt; how many to run at once </a:t>
                </a:r>
              </a:p>
              <a:p>
                <a:pPr marL="285750" indent="-285750">
                  <a:buFont typeface="Arial" panose="020B0604020202020204" pitchFamily="34" charset="0"/>
                  <a:buChar char="•"/>
                </a:pPr>
                <a:r>
                  <a:rPr lang="en-US" dirty="0"/>
                  <a:t>%A – $SLURM_ARRAY_JOB_ID </a:t>
                </a:r>
              </a:p>
              <a:p>
                <a:pPr marL="285750" indent="-285750">
                  <a:buFont typeface="Arial" panose="020B0604020202020204" pitchFamily="34" charset="0"/>
                  <a:buChar char="•"/>
                </a:pPr>
                <a:r>
                  <a:rPr lang="en-US" dirty="0"/>
                  <a:t>%a – $SLURM_ARRAY_TASK_ID  </a:t>
                </a:r>
              </a:p>
            </p:txBody>
          </p:sp>
          <p:cxnSp>
            <p:nvCxnSpPr>
              <p:cNvPr id="11" name="Straight Arrow Connector 10">
                <a:extLst>
                  <a:ext uri="{FF2B5EF4-FFF2-40B4-BE49-F238E27FC236}">
                    <a16:creationId xmlns:a16="http://schemas.microsoft.com/office/drawing/2014/main" id="{FFB11E85-F8E4-7B45-ABC4-DC1F4FD63ADE}"/>
                  </a:ext>
                </a:extLst>
              </p:cNvPr>
              <p:cNvCxnSpPr>
                <a:cxnSpLocks/>
              </p:cNvCxnSpPr>
              <p:nvPr/>
            </p:nvCxnSpPr>
            <p:spPr>
              <a:xfrm>
                <a:off x="4393651" y="5989648"/>
                <a:ext cx="6816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87F17D-9B34-7146-B9D3-DB45216C8AD9}"/>
                  </a:ext>
                </a:extLst>
              </p:cNvPr>
              <p:cNvSpPr txBox="1"/>
              <p:nvPr/>
            </p:nvSpPr>
            <p:spPr>
              <a:xfrm>
                <a:off x="5277305" y="5646846"/>
                <a:ext cx="4611992" cy="646331"/>
              </a:xfrm>
              <a:prstGeom prst="rect">
                <a:avLst/>
              </a:prstGeom>
              <a:noFill/>
            </p:spPr>
            <p:txBody>
              <a:bodyPr wrap="square" rtlCol="0">
                <a:spAutoFit/>
              </a:bodyPr>
              <a:lstStyle/>
              <a:p>
                <a:r>
                  <a:rPr lang="en-US" dirty="0"/>
                  <a:t>Each sub-job enters the directory matching its ID &amp; executes cat command. </a:t>
                </a:r>
              </a:p>
            </p:txBody>
          </p:sp>
        </p:grpSp>
      </p:grpSp>
    </p:spTree>
    <p:extLst>
      <p:ext uri="{BB962C8B-B14F-4D97-AF65-F5344CB8AC3E}">
        <p14:creationId xmlns:p14="http://schemas.microsoft.com/office/powerpoint/2010/main" val="4163739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838200" y="1692000"/>
            <a:ext cx="10515600" cy="4664350"/>
          </a:xfrm>
        </p:spPr>
        <p:txBody>
          <a:bodyPr>
            <a:normAutofit fontScale="92500" lnSpcReduction="10000"/>
          </a:bodyPr>
          <a:lstStyle/>
          <a:p>
            <a:r>
              <a:rPr lang="en-US" dirty="0"/>
              <a:t>See </a:t>
            </a:r>
            <a:r>
              <a:rPr lang="en-US" dirty="0" err="1"/>
              <a:t>sample_array_job.bash</a:t>
            </a:r>
            <a:r>
              <a:rPr lang="en-US" dirty="0"/>
              <a:t> in Exercise3 folder.</a:t>
            </a:r>
          </a:p>
          <a:p>
            <a:r>
              <a:rPr lang="en-US" dirty="0"/>
              <a:t>Jobs should be submitted from </a:t>
            </a:r>
            <a:r>
              <a:rPr lang="en-US" i="1" dirty="0"/>
              <a:t>login</a:t>
            </a:r>
            <a:r>
              <a:rPr lang="en-US" dirty="0"/>
              <a:t> terminal using:</a:t>
            </a:r>
            <a:br>
              <a:rPr lang="en-US" dirty="0"/>
            </a:br>
            <a:br>
              <a:rPr lang="en-US" dirty="0"/>
            </a:br>
            <a:endParaRPr lang="en-US" dirty="0"/>
          </a:p>
          <a:p>
            <a:r>
              <a:rPr lang="en-US" dirty="0"/>
              <a:t>You should see the following output:</a:t>
            </a:r>
            <a:br>
              <a:rPr lang="en-US" dirty="0"/>
            </a:br>
            <a:br>
              <a:rPr lang="en-US" dirty="0"/>
            </a:br>
            <a:endParaRPr lang="en-US" dirty="0"/>
          </a:p>
          <a:p>
            <a:r>
              <a:rPr lang="en-US" dirty="0"/>
              <a:t>When the job finishes, you should have 4 </a:t>
            </a:r>
            <a:r>
              <a:rPr lang="en-US" i="1" dirty="0" err="1"/>
              <a:t>JOBID_SUBJOBID.output</a:t>
            </a:r>
            <a:r>
              <a:rPr lang="en-US" i="1" dirty="0"/>
              <a:t> </a:t>
            </a:r>
            <a:r>
              <a:rPr lang="en-US" dirty="0"/>
              <a:t>&amp; </a:t>
            </a:r>
            <a:r>
              <a:rPr lang="en-US" i="1" dirty="0" err="1"/>
              <a:t>JOBID_SUBJOBID.error</a:t>
            </a:r>
            <a:r>
              <a:rPr lang="en-US" i="1" dirty="0"/>
              <a:t> </a:t>
            </a:r>
            <a:r>
              <a:rPr lang="en-US" dirty="0"/>
              <a:t>files</a:t>
            </a:r>
            <a:r>
              <a:rPr lang="en-US" i="1" dirty="0"/>
              <a:t>.</a:t>
            </a:r>
          </a:p>
          <a:p>
            <a:r>
              <a:rPr lang="en-US" dirty="0"/>
              <a:t>If the job completed successfully, </a:t>
            </a:r>
          </a:p>
          <a:p>
            <a:pPr lvl="1"/>
            <a:r>
              <a:rPr lang="en-US" i="1" dirty="0" err="1"/>
              <a:t>jobid_subjobid.error</a:t>
            </a:r>
            <a:r>
              <a:rPr lang="en-US" i="1" dirty="0"/>
              <a:t> </a:t>
            </a:r>
            <a:r>
              <a:rPr lang="en-US" dirty="0"/>
              <a:t>should be empty, &amp; </a:t>
            </a:r>
          </a:p>
          <a:p>
            <a:pPr lvl="1"/>
            <a:r>
              <a:rPr lang="en-US" i="1" dirty="0" err="1"/>
              <a:t>jobid_subjobid.output</a:t>
            </a:r>
            <a:r>
              <a:rPr lang="en-US" i="1" dirty="0"/>
              <a:t> </a:t>
            </a:r>
            <a:r>
              <a:rPr lang="en-US" dirty="0"/>
              <a:t>should have the contents of </a:t>
            </a:r>
            <a:r>
              <a:rPr lang="en-US" dirty="0" err="1"/>
              <a:t>a.txt</a:t>
            </a:r>
            <a:r>
              <a:rPr lang="en-US" dirty="0"/>
              <a:t> as output.</a:t>
            </a:r>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p:txBody>
          <a:bodyPr>
            <a:noAutofit/>
          </a:bodyPr>
          <a:lstStyle/>
          <a:p>
            <a:pPr algn="ctr"/>
            <a:r>
              <a:rPr lang="en-US" sz="3600" b="1" dirty="0"/>
              <a:t>Exercise 3</a:t>
            </a:r>
            <a:br>
              <a:rPr lang="en-US" sz="3600" dirty="0"/>
            </a:br>
            <a:r>
              <a:rPr lang="en-US" sz="2800" dirty="0"/>
              <a:t>Submit array job using SBATCH</a:t>
            </a:r>
            <a:endParaRPr lang="en-US" sz="2000" dirty="0"/>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40</a:t>
            </a:fld>
            <a:endParaRPr lang="en-US" dirty="0"/>
          </a:p>
        </p:txBody>
      </p:sp>
      <p:grpSp>
        <p:nvGrpSpPr>
          <p:cNvPr id="4" name="Group 3">
            <a:extLst>
              <a:ext uri="{FF2B5EF4-FFF2-40B4-BE49-F238E27FC236}">
                <a16:creationId xmlns:a16="http://schemas.microsoft.com/office/drawing/2014/main" id="{E3D54EE3-D2AC-3344-949F-F9451F10324B}"/>
              </a:ext>
            </a:extLst>
          </p:cNvPr>
          <p:cNvGrpSpPr/>
          <p:nvPr/>
        </p:nvGrpSpPr>
        <p:grpSpPr>
          <a:xfrm>
            <a:off x="1179842" y="2693605"/>
            <a:ext cx="8919146" cy="1523486"/>
            <a:chOff x="1179842" y="2693605"/>
            <a:chExt cx="8919146" cy="1523486"/>
          </a:xfrm>
        </p:grpSpPr>
        <p:sp>
          <p:nvSpPr>
            <p:cNvPr id="6" name="TextBox 5">
              <a:extLst>
                <a:ext uri="{FF2B5EF4-FFF2-40B4-BE49-F238E27FC236}">
                  <a16:creationId xmlns:a16="http://schemas.microsoft.com/office/drawing/2014/main" id="{94ACBF93-26F5-BC47-84AA-6BC5E1480D1B}"/>
                </a:ext>
              </a:extLst>
            </p:cNvPr>
            <p:cNvSpPr txBox="1"/>
            <p:nvPr/>
          </p:nvSpPr>
          <p:spPr>
            <a:xfrm>
              <a:off x="1179842" y="2693605"/>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a:t>
              </a:r>
              <a:r>
                <a:rPr lang="en-US" dirty="0" err="1"/>
                <a:t>sbatch</a:t>
              </a:r>
              <a:r>
                <a:rPr lang="en-US" dirty="0"/>
                <a:t> </a:t>
              </a:r>
              <a:r>
                <a:rPr lang="en-US" dirty="0" err="1"/>
                <a:t>sample_array_job.bash</a:t>
              </a:r>
              <a:endParaRPr lang="en-US" dirty="0"/>
            </a:p>
          </p:txBody>
        </p:sp>
        <p:sp>
          <p:nvSpPr>
            <p:cNvPr id="7" name="TextBox 6">
              <a:extLst>
                <a:ext uri="{FF2B5EF4-FFF2-40B4-BE49-F238E27FC236}">
                  <a16:creationId xmlns:a16="http://schemas.microsoft.com/office/drawing/2014/main" id="{B8F81E11-A2A0-3047-975B-C1DF3084A301}"/>
                </a:ext>
              </a:extLst>
            </p:cNvPr>
            <p:cNvSpPr txBox="1"/>
            <p:nvPr/>
          </p:nvSpPr>
          <p:spPr>
            <a:xfrm>
              <a:off x="1179842" y="3847759"/>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Submitted batch job &lt;</a:t>
              </a:r>
              <a:r>
                <a:rPr lang="en-US" dirty="0" err="1"/>
                <a:t>jobid</a:t>
              </a:r>
              <a:r>
                <a:rPr lang="en-US" dirty="0"/>
                <a:t>&gt; </a:t>
              </a:r>
            </a:p>
          </p:txBody>
        </p:sp>
      </p:grpSp>
    </p:spTree>
    <p:extLst>
      <p:ext uri="{BB962C8B-B14F-4D97-AF65-F5344CB8AC3E}">
        <p14:creationId xmlns:p14="http://schemas.microsoft.com/office/powerpoint/2010/main" val="788918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160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6</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501650"/>
            <a:ext cx="10515600" cy="934208"/>
          </a:xfrm>
        </p:spPr>
        <p:txBody>
          <a:bodyPr>
            <a:normAutofit/>
          </a:bodyPr>
          <a:lstStyle/>
          <a:p>
            <a:pPr algn="ctr"/>
            <a:r>
              <a:rPr lang="en-US" sz="4000" b="1" dirty="0"/>
              <a:t>CPU Partitions on Discovery</a:t>
            </a:r>
            <a:endParaRPr lang="en-US" sz="4000" dirty="0"/>
          </a:p>
        </p:txBody>
      </p:sp>
      <p:graphicFrame>
        <p:nvGraphicFramePr>
          <p:cNvPr id="8" name="Table 7">
            <a:extLst>
              <a:ext uri="{FF2B5EF4-FFF2-40B4-BE49-F238E27FC236}">
                <a16:creationId xmlns:a16="http://schemas.microsoft.com/office/drawing/2014/main" id="{4595F991-FBE0-AC4D-BAA0-293F1B1F5BD0}"/>
              </a:ext>
            </a:extLst>
          </p:cNvPr>
          <p:cNvGraphicFramePr>
            <a:graphicFrameLocks noGrp="1"/>
          </p:cNvGraphicFramePr>
          <p:nvPr/>
        </p:nvGraphicFramePr>
        <p:xfrm>
          <a:off x="604452" y="1518778"/>
          <a:ext cx="10983096" cy="4837572"/>
        </p:xfrm>
        <a:graphic>
          <a:graphicData uri="http://schemas.openxmlformats.org/drawingml/2006/table">
            <a:tbl>
              <a:tblPr/>
              <a:tblGrid>
                <a:gridCol w="1272747">
                  <a:extLst>
                    <a:ext uri="{9D8B030D-6E8A-4147-A177-3AD203B41FA5}">
                      <a16:colId xmlns:a16="http://schemas.microsoft.com/office/drawing/2014/main" val="2780244802"/>
                    </a:ext>
                  </a:extLst>
                </a:gridCol>
                <a:gridCol w="840260">
                  <a:extLst>
                    <a:ext uri="{9D8B030D-6E8A-4147-A177-3AD203B41FA5}">
                      <a16:colId xmlns:a16="http://schemas.microsoft.com/office/drawing/2014/main" val="3784223731"/>
                    </a:ext>
                  </a:extLst>
                </a:gridCol>
                <a:gridCol w="1902940">
                  <a:extLst>
                    <a:ext uri="{9D8B030D-6E8A-4147-A177-3AD203B41FA5}">
                      <a16:colId xmlns:a16="http://schemas.microsoft.com/office/drawing/2014/main" val="2685274297"/>
                    </a:ext>
                  </a:extLst>
                </a:gridCol>
                <a:gridCol w="1099752">
                  <a:extLst>
                    <a:ext uri="{9D8B030D-6E8A-4147-A177-3AD203B41FA5}">
                      <a16:colId xmlns:a16="http://schemas.microsoft.com/office/drawing/2014/main" val="3367012204"/>
                    </a:ext>
                  </a:extLst>
                </a:gridCol>
                <a:gridCol w="1260389">
                  <a:extLst>
                    <a:ext uri="{9D8B030D-6E8A-4147-A177-3AD203B41FA5}">
                      <a16:colId xmlns:a16="http://schemas.microsoft.com/office/drawing/2014/main" val="969963269"/>
                    </a:ext>
                  </a:extLst>
                </a:gridCol>
                <a:gridCol w="951470">
                  <a:extLst>
                    <a:ext uri="{9D8B030D-6E8A-4147-A177-3AD203B41FA5}">
                      <a16:colId xmlns:a16="http://schemas.microsoft.com/office/drawing/2014/main" val="256920024"/>
                    </a:ext>
                  </a:extLst>
                </a:gridCol>
                <a:gridCol w="963827">
                  <a:extLst>
                    <a:ext uri="{9D8B030D-6E8A-4147-A177-3AD203B41FA5}">
                      <a16:colId xmlns:a16="http://schemas.microsoft.com/office/drawing/2014/main" val="3980591072"/>
                    </a:ext>
                  </a:extLst>
                </a:gridCol>
                <a:gridCol w="2691711">
                  <a:extLst>
                    <a:ext uri="{9D8B030D-6E8A-4147-A177-3AD203B41FA5}">
                      <a16:colId xmlns:a16="http://schemas.microsoft.com/office/drawing/2014/main" val="2498313544"/>
                    </a:ext>
                  </a:extLst>
                </a:gridCol>
              </a:tblGrid>
              <a:tr h="216889">
                <a:tc>
                  <a:txBody>
                    <a:bodyPr/>
                    <a:lstStyle/>
                    <a:p>
                      <a:r>
                        <a:rPr lang="en-US" sz="1400" b="1" dirty="0">
                          <a:effectLst/>
                        </a:rPr>
                        <a:t>Partition Name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dirty="0">
                          <a:effectLst/>
                        </a:rPr>
                        <a:t>Requires approval?</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dirty="0">
                          <a:effectLst/>
                        </a:rPr>
                        <a:t>Time limit (default/max)</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Running jobs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Submitted jobs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Core limit (per user)</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RAM limit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Use Case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2942117442"/>
                  </a:ext>
                </a:extLst>
              </a:tr>
              <a:tr h="643890">
                <a:tc>
                  <a:txBody>
                    <a:bodyPr/>
                    <a:lstStyle/>
                    <a:p>
                      <a:pPr fontAlgn="ctr"/>
                      <a:r>
                        <a:rPr lang="en-US" sz="1600" b="1" dirty="0">
                          <a:effectLst/>
                        </a:rPr>
                        <a:t>debug</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No</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20 minutes/20 minutes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400">
                          <a:effectLst/>
                        </a:rPr>
                        <a:t>10/25</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400">
                          <a:effectLst/>
                        </a:rPr>
                        <a:t>5000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400">
                          <a:effectLst/>
                        </a:rPr>
                        <a:t>128</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256GB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Best for serial and parallel jobs that can run </a:t>
                      </a:r>
                      <a:r>
                        <a:rPr lang="en-US" sz="1600" b="1" dirty="0">
                          <a:effectLst/>
                        </a:rPr>
                        <a:t>under 20 minutes</a:t>
                      </a:r>
                      <a:r>
                        <a:rPr lang="en-US" sz="1400" dirty="0">
                          <a:effectLst/>
                        </a:rPr>
                        <a:t>. Good for testing code.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428745166"/>
                  </a:ext>
                </a:extLst>
              </a:tr>
              <a:tr h="460889">
                <a:tc>
                  <a:txBody>
                    <a:bodyPr/>
                    <a:lstStyle/>
                    <a:p>
                      <a:pPr fontAlgn="ctr"/>
                      <a:r>
                        <a:rPr lang="en-US" sz="1600" b="1" dirty="0">
                          <a:effectLst/>
                        </a:rPr>
                        <a:t>express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dirty="0">
                          <a:effectLst/>
                        </a:rPr>
                        <a:t>No</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dirty="0">
                          <a:effectLst/>
                        </a:rPr>
                        <a:t>30 minutes/60 minutes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QA" sz="1400">
                          <a:effectLst/>
                        </a:rPr>
                        <a:t>50/250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QA" sz="1400">
                          <a:effectLst/>
                        </a:rPr>
                        <a:t>5000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QA" sz="1400">
                          <a:effectLst/>
                        </a:rPr>
                        <a:t>2048</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a:effectLst/>
                        </a:rPr>
                        <a:t>25TB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dirty="0">
                          <a:effectLst/>
                        </a:rPr>
                        <a:t>Best for serial and parallel jobs that can run </a:t>
                      </a:r>
                      <a:r>
                        <a:rPr lang="en-US" sz="1600" b="1" kern="1200" dirty="0">
                          <a:solidFill>
                            <a:schemeClr val="tx1"/>
                          </a:solidFill>
                          <a:effectLst/>
                          <a:latin typeface="+mn-lt"/>
                          <a:ea typeface="+mn-ea"/>
                          <a:cs typeface="+mn-cs"/>
                        </a:rPr>
                        <a:t>under 60 minutes</a:t>
                      </a:r>
                      <a:r>
                        <a:rPr lang="en-US" sz="1400" dirty="0">
                          <a:effectLst/>
                        </a:rPr>
                        <a: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2403015100"/>
                  </a:ext>
                </a:extLst>
              </a:tr>
              <a:tr h="704890">
                <a:tc>
                  <a:txBody>
                    <a:bodyPr/>
                    <a:lstStyle/>
                    <a:p>
                      <a:pPr fontAlgn="ctr"/>
                      <a:r>
                        <a:rPr lang="en-US" sz="1600" b="1" dirty="0">
                          <a:effectLst/>
                        </a:rPr>
                        <a:t>short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No</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4 hours/24 Hours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400" dirty="0">
                          <a:effectLst/>
                        </a:rPr>
                        <a:t>50/500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400" dirty="0">
                          <a:effectLst/>
                        </a:rPr>
                        <a:t>5000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400">
                          <a:effectLst/>
                        </a:rPr>
                        <a:t>128</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25TB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Best for serial or small parallel jobs (--nodes=2 max) that need to run for </a:t>
                      </a:r>
                      <a:r>
                        <a:rPr lang="en-US" sz="1600" b="1" kern="1200" dirty="0">
                          <a:solidFill>
                            <a:schemeClr val="tx1"/>
                          </a:solidFill>
                          <a:effectLst/>
                          <a:latin typeface="+mn-lt"/>
                          <a:ea typeface="+mn-ea"/>
                          <a:cs typeface="+mn-cs"/>
                        </a:rPr>
                        <a:t>up to 24 hours</a:t>
                      </a:r>
                      <a:r>
                        <a:rPr lang="en-US" sz="1400" dirty="0">
                          <a:effectLst/>
                        </a:rPr>
                        <a: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267627360"/>
                  </a:ext>
                </a:extLst>
              </a:tr>
              <a:tr h="1009890">
                <a:tc>
                  <a:txBody>
                    <a:bodyPr/>
                    <a:lstStyle/>
                    <a:p>
                      <a:pPr fontAlgn="ctr"/>
                      <a:r>
                        <a:rPr lang="en-US" sz="1600" b="1" dirty="0">
                          <a:effectLst/>
                        </a:rPr>
                        <a:t>long</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b="1" dirty="0">
                          <a:effectLst/>
                        </a:rPr>
                        <a:t>Yes</a:t>
                      </a:r>
                      <a:endParaRPr lang="en-US" sz="1400" dirty="0">
                        <a:effectLst/>
                      </a:endParaRP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1 day/5 Days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400" dirty="0">
                          <a:effectLst/>
                        </a:rPr>
                        <a:t>25/250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1000 per user/5000 per group</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400" dirty="0">
                          <a:effectLst/>
                        </a:rPr>
                        <a:t>1024</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a:effectLst/>
                        </a:rPr>
                        <a:t>25TB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Primarily for serial or parallel jobs that need to run for </a:t>
                      </a:r>
                      <a:r>
                        <a:rPr lang="en-US" sz="1600" b="1" kern="1200" dirty="0">
                          <a:solidFill>
                            <a:schemeClr val="tx1"/>
                          </a:solidFill>
                          <a:effectLst/>
                          <a:latin typeface="+mn-lt"/>
                          <a:ea typeface="+mn-ea"/>
                          <a:cs typeface="+mn-cs"/>
                        </a:rPr>
                        <a:t>more than 24 hours</a:t>
                      </a:r>
                      <a:r>
                        <a:rPr lang="en-US" sz="1400" dirty="0">
                          <a:effectLst/>
                        </a:rPr>
                        <a:t>. Need to prove that your code cannot be checkpointed to use this partition.</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26194347"/>
                  </a:ext>
                </a:extLst>
              </a:tr>
              <a:tr h="1314890">
                <a:tc>
                  <a:txBody>
                    <a:bodyPr/>
                    <a:lstStyle/>
                    <a:p>
                      <a:pPr fontAlgn="ctr"/>
                      <a:r>
                        <a:rPr lang="en-US" sz="1600" b="1" dirty="0">
                          <a:effectLst/>
                        </a:rPr>
                        <a:t>large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b="1">
                          <a:effectLst/>
                        </a:rPr>
                        <a:t>Yes</a:t>
                      </a:r>
                      <a:endParaRPr lang="en-US" sz="1400">
                        <a:effectLst/>
                      </a:endParaRP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6 hours/6 Hours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400">
                          <a:effectLst/>
                        </a:rPr>
                        <a:t>100/100</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a:effectLst/>
                        </a:rPr>
                        <a:t>1000 per user/5000 per group</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N/A</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N/A</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Primarily for running parallel jobs that can efficiently use more than 2 nodes. Need to demonstrate that your code is optimized for running on more than 2 nodes.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86674555"/>
                  </a:ext>
                </a:extLst>
              </a:tr>
            </a:tbl>
          </a:graphicData>
        </a:graphic>
      </p:graphicFrame>
      <p:sp>
        <p:nvSpPr>
          <p:cNvPr id="9" name="Rectangle 8">
            <a:extLst>
              <a:ext uri="{FF2B5EF4-FFF2-40B4-BE49-F238E27FC236}">
                <a16:creationId xmlns:a16="http://schemas.microsoft.com/office/drawing/2014/main" id="{71D6056E-3A0E-CB49-97AC-6449D24E7148}"/>
              </a:ext>
            </a:extLst>
          </p:cNvPr>
          <p:cNvSpPr/>
          <p:nvPr/>
        </p:nvSpPr>
        <p:spPr>
          <a:xfrm>
            <a:off x="604452" y="6397718"/>
            <a:ext cx="10643286" cy="369332"/>
          </a:xfrm>
          <a:prstGeom prst="rect">
            <a:avLst/>
          </a:prstGeom>
        </p:spPr>
        <p:txBody>
          <a:bodyPr wrap="square">
            <a:spAutoFit/>
          </a:bodyPr>
          <a:lstStyle/>
          <a:p>
            <a:r>
              <a:rPr lang="en-US" dirty="0">
                <a:solidFill>
                  <a:srgbClr val="404040"/>
                </a:solidFill>
                <a:latin typeface="Lato"/>
                <a:hlinkClick r:id="rId3"/>
              </a:rPr>
              <a:t>https://rc-docs.northeastern.edu/en/latest/hardware/partitions.html</a:t>
            </a:r>
            <a:endParaRPr lang="en-US" dirty="0">
              <a:solidFill>
                <a:srgbClr val="404040"/>
              </a:solidFill>
              <a:latin typeface="Lato"/>
            </a:endParaRPr>
          </a:p>
        </p:txBody>
      </p:sp>
    </p:spTree>
    <p:extLst>
      <p:ext uri="{BB962C8B-B14F-4D97-AF65-F5344CB8AC3E}">
        <p14:creationId xmlns:p14="http://schemas.microsoft.com/office/powerpoint/2010/main" val="3091588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91B78-E08E-7346-BC45-4D93C4E812CF}"/>
              </a:ext>
            </a:extLst>
          </p:cNvPr>
          <p:cNvSpPr>
            <a:spLocks noGrp="1"/>
          </p:cNvSpPr>
          <p:nvPr>
            <p:ph type="title"/>
          </p:nvPr>
        </p:nvSpPr>
        <p:spPr>
          <a:xfrm>
            <a:off x="838200" y="2766218"/>
            <a:ext cx="10515600" cy="1325563"/>
          </a:xfrm>
        </p:spPr>
        <p:txBody>
          <a:bodyPr/>
          <a:lstStyle/>
          <a:p>
            <a:pPr algn="ctr"/>
            <a:r>
              <a:rPr lang="en-US" dirty="0"/>
              <a:t>Supplemental Material</a:t>
            </a:r>
          </a:p>
        </p:txBody>
      </p:sp>
      <p:sp>
        <p:nvSpPr>
          <p:cNvPr id="4" name="Slide Number Placeholder 3">
            <a:extLst>
              <a:ext uri="{FF2B5EF4-FFF2-40B4-BE49-F238E27FC236}">
                <a16:creationId xmlns:a16="http://schemas.microsoft.com/office/drawing/2014/main" id="{76DE2191-A93E-A041-B6A2-89125A44B145}"/>
              </a:ext>
            </a:extLst>
          </p:cNvPr>
          <p:cNvSpPr>
            <a:spLocks noGrp="1"/>
          </p:cNvSpPr>
          <p:nvPr>
            <p:ph type="sldNum" sz="quarter" idx="4"/>
          </p:nvPr>
        </p:nvSpPr>
        <p:spPr/>
        <p:txBody>
          <a:bodyPr/>
          <a:lstStyle/>
          <a:p>
            <a:fld id="{2BE017B6-6466-CA44-A203-DCC007137B39}" type="slidenum">
              <a:rPr lang="en-US" smtClean="0"/>
              <a:pPr/>
              <a:t>42</a:t>
            </a:fld>
            <a:endParaRPr lang="en-US" dirty="0"/>
          </a:p>
        </p:txBody>
      </p:sp>
    </p:spTree>
    <p:extLst>
      <p:ext uri="{BB962C8B-B14F-4D97-AF65-F5344CB8AC3E}">
        <p14:creationId xmlns:p14="http://schemas.microsoft.com/office/powerpoint/2010/main" val="343615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43</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Other Partitions on Discovery</a:t>
            </a:r>
            <a:endParaRPr lang="en-US" sz="4000" dirty="0"/>
          </a:p>
        </p:txBody>
      </p:sp>
      <p:sp>
        <p:nvSpPr>
          <p:cNvPr id="7" name="Rectangle 6">
            <a:extLst>
              <a:ext uri="{FF2B5EF4-FFF2-40B4-BE49-F238E27FC236}">
                <a16:creationId xmlns:a16="http://schemas.microsoft.com/office/drawing/2014/main" id="{E0EF0E37-CF49-564C-AD21-38D631C4D203}"/>
              </a:ext>
            </a:extLst>
          </p:cNvPr>
          <p:cNvSpPr/>
          <p:nvPr/>
        </p:nvSpPr>
        <p:spPr>
          <a:xfrm>
            <a:off x="838200" y="2009329"/>
            <a:ext cx="6020046" cy="646331"/>
          </a:xfrm>
          <a:prstGeom prst="rect">
            <a:avLst/>
          </a:prstGeom>
        </p:spPr>
        <p:txBody>
          <a:bodyPr wrap="none">
            <a:spAutoFit/>
          </a:bodyPr>
          <a:lstStyle/>
          <a:p>
            <a:pPr marL="285750" indent="-285750">
              <a:buFont typeface="Arial" panose="020B0604020202020204" pitchFamily="34" charset="0"/>
              <a:buChar char="•"/>
            </a:pPr>
            <a:r>
              <a:rPr lang="en-QA" dirty="0"/>
              <a:t>Customized partitions for various groups as per PI’s request</a:t>
            </a:r>
          </a:p>
          <a:p>
            <a:pPr marL="742950" lvl="1" indent="-285750">
              <a:buFont typeface="Arial" panose="020B0604020202020204" pitchFamily="34" charset="0"/>
              <a:buChar char="•"/>
            </a:pPr>
            <a:r>
              <a:rPr lang="en-QA" dirty="0"/>
              <a:t>Use the command “sinfo” to see the complete list</a:t>
            </a:r>
          </a:p>
        </p:txBody>
      </p:sp>
      <p:pic>
        <p:nvPicPr>
          <p:cNvPr id="2" name="Picture 1">
            <a:extLst>
              <a:ext uri="{FF2B5EF4-FFF2-40B4-BE49-F238E27FC236}">
                <a16:creationId xmlns:a16="http://schemas.microsoft.com/office/drawing/2014/main" id="{82F23F77-7A4B-894A-8919-4E8E4BB3F7A2}"/>
              </a:ext>
            </a:extLst>
          </p:cNvPr>
          <p:cNvPicPr>
            <a:picLocks noChangeAspect="1"/>
          </p:cNvPicPr>
          <p:nvPr/>
        </p:nvPicPr>
        <p:blipFill>
          <a:blip r:embed="rId3"/>
          <a:stretch>
            <a:fillRect/>
          </a:stretch>
        </p:blipFill>
        <p:spPr>
          <a:xfrm>
            <a:off x="2295869" y="2655660"/>
            <a:ext cx="6114485" cy="3821553"/>
          </a:xfrm>
          <a:prstGeom prst="rect">
            <a:avLst/>
          </a:prstGeom>
        </p:spPr>
      </p:pic>
    </p:spTree>
    <p:extLst>
      <p:ext uri="{BB962C8B-B14F-4D97-AF65-F5344CB8AC3E}">
        <p14:creationId xmlns:p14="http://schemas.microsoft.com/office/powerpoint/2010/main" val="232287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44</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DATA TRANSFER ON DISCOVERY</a:t>
            </a:r>
            <a:endParaRPr lang="en-US" sz="4000" dirty="0"/>
          </a:p>
        </p:txBody>
      </p:sp>
      <p:graphicFrame>
        <p:nvGraphicFramePr>
          <p:cNvPr id="4" name="Table 3">
            <a:extLst>
              <a:ext uri="{FF2B5EF4-FFF2-40B4-BE49-F238E27FC236}">
                <a16:creationId xmlns:a16="http://schemas.microsoft.com/office/drawing/2014/main" id="{69D478AA-A2D2-D348-8E0D-A93AEE733CD9}"/>
              </a:ext>
            </a:extLst>
          </p:cNvPr>
          <p:cNvGraphicFramePr>
            <a:graphicFrameLocks noGrp="1"/>
          </p:cNvGraphicFramePr>
          <p:nvPr/>
        </p:nvGraphicFramePr>
        <p:xfrm>
          <a:off x="912628" y="1691465"/>
          <a:ext cx="5914656" cy="2058132"/>
        </p:xfrm>
        <a:graphic>
          <a:graphicData uri="http://schemas.openxmlformats.org/drawingml/2006/table">
            <a:tbl>
              <a:tblPr>
                <a:tableStyleId>{D03447BB-5D67-496B-8E87-E561075AD55C}</a:tableStyleId>
              </a:tblPr>
              <a:tblGrid>
                <a:gridCol w="1083315">
                  <a:extLst>
                    <a:ext uri="{9D8B030D-6E8A-4147-A177-3AD203B41FA5}">
                      <a16:colId xmlns:a16="http://schemas.microsoft.com/office/drawing/2014/main" val="1523732892"/>
                    </a:ext>
                  </a:extLst>
                </a:gridCol>
                <a:gridCol w="4831341">
                  <a:extLst>
                    <a:ext uri="{9D8B030D-6E8A-4147-A177-3AD203B41FA5}">
                      <a16:colId xmlns:a16="http://schemas.microsoft.com/office/drawing/2014/main" val="3969631352"/>
                    </a:ext>
                  </a:extLst>
                </a:gridCol>
              </a:tblGrid>
              <a:tr h="343022">
                <a:tc rowSpan="3">
                  <a:txBody>
                    <a:bodyPr/>
                    <a:lstStyle/>
                    <a:p>
                      <a:pPr algn="ctr" fontAlgn="ctr"/>
                      <a:r>
                        <a:rPr lang="en-US" sz="1600" u="none" strike="noStrike" dirty="0">
                          <a:effectLst/>
                        </a:rPr>
                        <a:t>MAC</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l" fontAlgn="b"/>
                      <a:r>
                        <a:rPr lang="en-US" sz="1600" u="none" strike="noStrike" dirty="0">
                          <a:effectLst/>
                        </a:rPr>
                        <a:t>Using Terminal</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48974126"/>
                  </a:ext>
                </a:extLst>
              </a:tr>
              <a:tr h="343022">
                <a:tc vMerge="1">
                  <a:txBody>
                    <a:bodyPr/>
                    <a:lstStyle/>
                    <a:p>
                      <a:endParaRPr lang="en-QA"/>
                    </a:p>
                  </a:txBody>
                  <a:tcPr/>
                </a:tc>
                <a:tc>
                  <a:txBody>
                    <a:bodyPr/>
                    <a:lstStyle/>
                    <a:p>
                      <a:pPr algn="l" fontAlgn="b"/>
                      <a:r>
                        <a:rPr lang="en-US" sz="1600" u="none" strike="noStrike" dirty="0">
                          <a:effectLst/>
                        </a:rPr>
                        <a:t>Using SSHFS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401709037"/>
                  </a:ext>
                </a:extLst>
              </a:tr>
              <a:tr h="343022">
                <a:tc vMerge="1">
                  <a:txBody>
                    <a:bodyPr/>
                    <a:lstStyle/>
                    <a:p>
                      <a:endParaRPr lang="en-QA"/>
                    </a:p>
                  </a:txBody>
                  <a:tcPr/>
                </a:tc>
                <a:tc>
                  <a:txBody>
                    <a:bodyPr/>
                    <a:lstStyle/>
                    <a:p>
                      <a:pPr algn="l" fontAlgn="b"/>
                      <a:r>
                        <a:rPr lang="en-US" sz="1600" u="none" strike="noStrike" dirty="0">
                          <a:effectLst/>
                        </a:rPr>
                        <a:t>Using Globus (recommended for transferring large files)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678963480"/>
                  </a:ext>
                </a:extLst>
              </a:tr>
              <a:tr h="343022">
                <a:tc rowSpan="3">
                  <a:txBody>
                    <a:bodyPr/>
                    <a:lstStyle/>
                    <a:p>
                      <a:pPr algn="ctr" fontAlgn="ctr"/>
                      <a:r>
                        <a:rPr lang="en-US" sz="1600" u="none" strike="noStrike" dirty="0">
                          <a:effectLst/>
                        </a:rPr>
                        <a:t>Windows</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l" fontAlgn="b"/>
                      <a:r>
                        <a:rPr lang="en-US" sz="1600" u="none" strike="noStrike" dirty="0">
                          <a:effectLst/>
                        </a:rPr>
                        <a:t>Using </a:t>
                      </a:r>
                      <a:r>
                        <a:rPr lang="en-US" sz="1600" u="none" strike="noStrike" dirty="0" err="1">
                          <a:effectLst/>
                        </a:rPr>
                        <a:t>MobaXterm</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388670891"/>
                  </a:ext>
                </a:extLst>
              </a:tr>
              <a:tr h="343022">
                <a:tc vMerge="1">
                  <a:txBody>
                    <a:bodyPr/>
                    <a:lstStyle/>
                    <a:p>
                      <a:endParaRPr lang="en-QA"/>
                    </a:p>
                  </a:txBody>
                  <a:tcPr/>
                </a:tc>
                <a:tc>
                  <a:txBody>
                    <a:bodyPr/>
                    <a:lstStyle/>
                    <a:p>
                      <a:pPr algn="l" fontAlgn="b"/>
                      <a:r>
                        <a:rPr lang="en-US" sz="1600" u="none" strike="noStrike" dirty="0">
                          <a:effectLst/>
                        </a:rPr>
                        <a:t>Using FileZilla</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93690664"/>
                  </a:ext>
                </a:extLst>
              </a:tr>
              <a:tr h="343022">
                <a:tc vMerge="1">
                  <a:txBody>
                    <a:bodyPr/>
                    <a:lstStyle/>
                    <a:p>
                      <a:endParaRPr lang="en-QA"/>
                    </a:p>
                  </a:txBody>
                  <a:tcPr/>
                </a:tc>
                <a:tc>
                  <a:txBody>
                    <a:bodyPr/>
                    <a:lstStyle/>
                    <a:p>
                      <a:pPr algn="l" fontAlgn="b"/>
                      <a:r>
                        <a:rPr lang="en-US" sz="1600" u="none" strike="noStrike" dirty="0">
                          <a:effectLst/>
                        </a:rPr>
                        <a:t>Using Globus (recommended for transferring large files)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971996195"/>
                  </a:ext>
                </a:extLst>
              </a:tr>
            </a:tbl>
          </a:graphicData>
        </a:graphic>
      </p:graphicFrame>
      <p:sp>
        <p:nvSpPr>
          <p:cNvPr id="10" name="Rectangle 9">
            <a:extLst>
              <a:ext uri="{FF2B5EF4-FFF2-40B4-BE49-F238E27FC236}">
                <a16:creationId xmlns:a16="http://schemas.microsoft.com/office/drawing/2014/main" id="{11F25EAB-BAC5-0742-A27F-3193A4CE1A80}"/>
              </a:ext>
            </a:extLst>
          </p:cNvPr>
          <p:cNvSpPr/>
          <p:nvPr/>
        </p:nvSpPr>
        <p:spPr>
          <a:xfrm>
            <a:off x="838199" y="4375322"/>
            <a:ext cx="10113335" cy="646331"/>
          </a:xfrm>
          <a:prstGeom prst="rect">
            <a:avLst/>
          </a:prstGeom>
        </p:spPr>
        <p:txBody>
          <a:bodyPr wrap="square">
            <a:spAutoFit/>
          </a:bodyPr>
          <a:lstStyle/>
          <a:p>
            <a:pPr marL="285750" indent="-285750">
              <a:buFont typeface="Arial" panose="020B0604020202020204" pitchFamily="34" charset="0"/>
              <a:buChar char="•"/>
            </a:pPr>
            <a:r>
              <a:rPr lang="en-QA" dirty="0"/>
              <a:t>More details on </a:t>
            </a:r>
            <a:r>
              <a:rPr lang="en-QA" dirty="0">
                <a:hlinkClick r:id="rId3"/>
              </a:rPr>
              <a:t>https://rc-docs.northeastern.edu/en/latest/using-discovery/transferringdata.html</a:t>
            </a:r>
            <a:endParaRPr lang="en-QA" dirty="0"/>
          </a:p>
          <a:p>
            <a:pPr marL="285750" indent="-285750">
              <a:buFont typeface="Arial" panose="020B0604020202020204" pitchFamily="34" charset="0"/>
              <a:buChar char="•"/>
            </a:pPr>
            <a:r>
              <a:rPr lang="en-QA" dirty="0"/>
              <a:t>Details about Globus will be covered in the </a:t>
            </a:r>
            <a:r>
              <a:rPr lang="en-US" i="1" dirty="0"/>
              <a:t>Understanding RC Storage </a:t>
            </a:r>
            <a:r>
              <a:rPr lang="en-US" dirty="0"/>
              <a:t>Training session</a:t>
            </a:r>
            <a:endParaRPr lang="en-QA" dirty="0"/>
          </a:p>
        </p:txBody>
      </p:sp>
    </p:spTree>
    <p:extLst>
      <p:ext uri="{BB962C8B-B14F-4D97-AF65-F5344CB8AC3E}">
        <p14:creationId xmlns:p14="http://schemas.microsoft.com/office/powerpoint/2010/main" val="361083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45</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DATA TRANSFER ON DISCOVERY</a:t>
            </a:r>
            <a:endParaRPr lang="en-US" sz="4000" dirty="0"/>
          </a:p>
        </p:txBody>
      </p:sp>
      <p:sp>
        <p:nvSpPr>
          <p:cNvPr id="6" name="TextBox 5">
            <a:extLst>
              <a:ext uri="{FF2B5EF4-FFF2-40B4-BE49-F238E27FC236}">
                <a16:creationId xmlns:a16="http://schemas.microsoft.com/office/drawing/2014/main" id="{FEA93137-CB0F-4E4C-BEE7-1BE68ECD945A}"/>
              </a:ext>
            </a:extLst>
          </p:cNvPr>
          <p:cNvSpPr txBox="1"/>
          <p:nvPr/>
        </p:nvSpPr>
        <p:spPr>
          <a:xfrm>
            <a:off x="4402664" y="5691878"/>
            <a:ext cx="2950551" cy="369332"/>
          </a:xfrm>
          <a:prstGeom prst="rect">
            <a:avLst/>
          </a:prstGeom>
          <a:noFill/>
        </p:spPr>
        <p:txBody>
          <a:bodyPr wrap="none" rtlCol="0">
            <a:spAutoFit/>
          </a:bodyPr>
          <a:lstStyle/>
          <a:p>
            <a:pPr algn="ctr"/>
            <a:r>
              <a:rPr lang="en-QA" dirty="0"/>
              <a:t>Windows (Using MobaXterm)</a:t>
            </a:r>
          </a:p>
        </p:txBody>
      </p:sp>
      <p:pic>
        <p:nvPicPr>
          <p:cNvPr id="7" name="Picture 6">
            <a:extLst>
              <a:ext uri="{FF2B5EF4-FFF2-40B4-BE49-F238E27FC236}">
                <a16:creationId xmlns:a16="http://schemas.microsoft.com/office/drawing/2014/main" id="{82D6187D-C627-2145-BAAE-118BAEDAA947}"/>
              </a:ext>
            </a:extLst>
          </p:cNvPr>
          <p:cNvPicPr>
            <a:picLocks noChangeAspect="1"/>
          </p:cNvPicPr>
          <p:nvPr/>
        </p:nvPicPr>
        <p:blipFill>
          <a:blip r:embed="rId3"/>
          <a:srcRect/>
          <a:stretch/>
        </p:blipFill>
        <p:spPr>
          <a:xfrm>
            <a:off x="116958" y="1461262"/>
            <a:ext cx="6347637" cy="33898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28ECAB2-AF51-2A4E-A043-D4B299947FF8}"/>
              </a:ext>
            </a:extLst>
          </p:cNvPr>
          <p:cNvPicPr>
            <a:picLocks noChangeAspect="1"/>
          </p:cNvPicPr>
          <p:nvPr/>
        </p:nvPicPr>
        <p:blipFill>
          <a:blip r:embed="rId4"/>
          <a:srcRect/>
          <a:stretch/>
        </p:blipFill>
        <p:spPr>
          <a:xfrm>
            <a:off x="4668477" y="2021615"/>
            <a:ext cx="6772923" cy="33751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8417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46</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USING MODULES ON DISCOVERY</a:t>
            </a:r>
            <a:endParaRPr lang="en-US" sz="4000" dirty="0"/>
          </a:p>
        </p:txBody>
      </p:sp>
      <p:sp>
        <p:nvSpPr>
          <p:cNvPr id="6" name="TextBox 5">
            <a:extLst>
              <a:ext uri="{FF2B5EF4-FFF2-40B4-BE49-F238E27FC236}">
                <a16:creationId xmlns:a16="http://schemas.microsoft.com/office/drawing/2014/main" id="{FEA93137-CB0F-4E4C-BEE7-1BE68ECD945A}"/>
              </a:ext>
            </a:extLst>
          </p:cNvPr>
          <p:cNvSpPr txBox="1"/>
          <p:nvPr/>
        </p:nvSpPr>
        <p:spPr>
          <a:xfrm>
            <a:off x="4402664" y="5691878"/>
            <a:ext cx="2950551" cy="369332"/>
          </a:xfrm>
          <a:prstGeom prst="rect">
            <a:avLst/>
          </a:prstGeom>
          <a:noFill/>
        </p:spPr>
        <p:txBody>
          <a:bodyPr wrap="none" rtlCol="0">
            <a:spAutoFit/>
          </a:bodyPr>
          <a:lstStyle/>
          <a:p>
            <a:pPr algn="ctr"/>
            <a:r>
              <a:rPr lang="en-QA" dirty="0"/>
              <a:t>Windows (Using MobaXterm)</a:t>
            </a:r>
          </a:p>
        </p:txBody>
      </p:sp>
      <p:pic>
        <p:nvPicPr>
          <p:cNvPr id="7" name="Picture 6">
            <a:extLst>
              <a:ext uri="{FF2B5EF4-FFF2-40B4-BE49-F238E27FC236}">
                <a16:creationId xmlns:a16="http://schemas.microsoft.com/office/drawing/2014/main" id="{82D6187D-C627-2145-BAAE-118BAEDAA947}"/>
              </a:ext>
            </a:extLst>
          </p:cNvPr>
          <p:cNvPicPr>
            <a:picLocks noChangeAspect="1"/>
          </p:cNvPicPr>
          <p:nvPr/>
        </p:nvPicPr>
        <p:blipFill>
          <a:blip r:embed="rId3"/>
          <a:srcRect/>
          <a:stretch/>
        </p:blipFill>
        <p:spPr>
          <a:xfrm>
            <a:off x="116958" y="1461262"/>
            <a:ext cx="6347637" cy="33898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28ECAB2-AF51-2A4E-A043-D4B299947FF8}"/>
              </a:ext>
            </a:extLst>
          </p:cNvPr>
          <p:cNvPicPr>
            <a:picLocks noChangeAspect="1"/>
          </p:cNvPicPr>
          <p:nvPr/>
        </p:nvPicPr>
        <p:blipFill>
          <a:blip r:embed="rId4"/>
          <a:srcRect/>
          <a:stretch/>
        </p:blipFill>
        <p:spPr>
          <a:xfrm>
            <a:off x="4668477" y="2021615"/>
            <a:ext cx="6772923" cy="33751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555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7</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GPU Partitions on Discovery</a:t>
            </a:r>
            <a:endParaRPr lang="en-US" sz="4000" dirty="0"/>
          </a:p>
        </p:txBody>
      </p:sp>
      <p:sp>
        <p:nvSpPr>
          <p:cNvPr id="9" name="Rectangle 8">
            <a:extLst>
              <a:ext uri="{FF2B5EF4-FFF2-40B4-BE49-F238E27FC236}">
                <a16:creationId xmlns:a16="http://schemas.microsoft.com/office/drawing/2014/main" id="{71D6056E-3A0E-CB49-97AC-6449D24E7148}"/>
              </a:ext>
            </a:extLst>
          </p:cNvPr>
          <p:cNvSpPr/>
          <p:nvPr/>
        </p:nvSpPr>
        <p:spPr>
          <a:xfrm>
            <a:off x="540608" y="4923358"/>
            <a:ext cx="10643286" cy="369332"/>
          </a:xfrm>
          <a:prstGeom prst="rect">
            <a:avLst/>
          </a:prstGeom>
        </p:spPr>
        <p:txBody>
          <a:bodyPr wrap="square">
            <a:spAutoFit/>
          </a:bodyPr>
          <a:lstStyle/>
          <a:p>
            <a:r>
              <a:rPr lang="en-US" dirty="0">
                <a:solidFill>
                  <a:srgbClr val="404040"/>
                </a:solidFill>
                <a:latin typeface="Lato"/>
              </a:rPr>
              <a:t>If you need access to large, long, or </a:t>
            </a:r>
            <a:r>
              <a:rPr lang="en-US" dirty="0" err="1">
                <a:solidFill>
                  <a:srgbClr val="404040"/>
                </a:solidFill>
                <a:latin typeface="Lato"/>
              </a:rPr>
              <a:t>multigpu</a:t>
            </a:r>
            <a:r>
              <a:rPr lang="en-US" dirty="0">
                <a:solidFill>
                  <a:srgbClr val="404040"/>
                </a:solidFill>
                <a:latin typeface="Lato"/>
              </a:rPr>
              <a:t> partitions, you need to submit a </a:t>
            </a:r>
            <a:r>
              <a:rPr lang="en-US" dirty="0">
                <a:solidFill>
                  <a:srgbClr val="9B59B6"/>
                </a:solidFill>
                <a:latin typeface="Lato"/>
                <a:hlinkClick r:id="rId3"/>
              </a:rPr>
              <a:t>ServiceNow ticket</a:t>
            </a:r>
            <a:r>
              <a:rPr lang="en-US" dirty="0">
                <a:solidFill>
                  <a:srgbClr val="404040"/>
                </a:solidFill>
                <a:latin typeface="Lato"/>
              </a:rPr>
              <a:t>. </a:t>
            </a:r>
            <a:endParaRPr lang="en-QA" dirty="0"/>
          </a:p>
        </p:txBody>
      </p:sp>
      <p:graphicFrame>
        <p:nvGraphicFramePr>
          <p:cNvPr id="6" name="Table 5">
            <a:extLst>
              <a:ext uri="{FF2B5EF4-FFF2-40B4-BE49-F238E27FC236}">
                <a16:creationId xmlns:a16="http://schemas.microsoft.com/office/drawing/2014/main" id="{643048A6-5BB4-AE4E-B938-8EE51219FDCE}"/>
              </a:ext>
            </a:extLst>
          </p:cNvPr>
          <p:cNvGraphicFramePr>
            <a:graphicFrameLocks noGrp="1"/>
          </p:cNvGraphicFramePr>
          <p:nvPr/>
        </p:nvGraphicFramePr>
        <p:xfrm>
          <a:off x="540608" y="2106828"/>
          <a:ext cx="11110784" cy="2330226"/>
        </p:xfrm>
        <a:graphic>
          <a:graphicData uri="http://schemas.openxmlformats.org/drawingml/2006/table">
            <a:tbl>
              <a:tblPr/>
              <a:tblGrid>
                <a:gridCol w="979273">
                  <a:extLst>
                    <a:ext uri="{9D8B030D-6E8A-4147-A177-3AD203B41FA5}">
                      <a16:colId xmlns:a16="http://schemas.microsoft.com/office/drawing/2014/main" val="393341233"/>
                    </a:ext>
                  </a:extLst>
                </a:gridCol>
                <a:gridCol w="1322173">
                  <a:extLst>
                    <a:ext uri="{9D8B030D-6E8A-4147-A177-3AD203B41FA5}">
                      <a16:colId xmlns:a16="http://schemas.microsoft.com/office/drawing/2014/main" val="345507321"/>
                    </a:ext>
                  </a:extLst>
                </a:gridCol>
                <a:gridCol w="1444709">
                  <a:extLst>
                    <a:ext uri="{9D8B030D-6E8A-4147-A177-3AD203B41FA5}">
                      <a16:colId xmlns:a16="http://schemas.microsoft.com/office/drawing/2014/main" val="3045335538"/>
                    </a:ext>
                  </a:extLst>
                </a:gridCol>
                <a:gridCol w="1346887">
                  <a:extLst>
                    <a:ext uri="{9D8B030D-6E8A-4147-A177-3AD203B41FA5}">
                      <a16:colId xmlns:a16="http://schemas.microsoft.com/office/drawing/2014/main" val="2379287541"/>
                    </a:ext>
                  </a:extLst>
                </a:gridCol>
                <a:gridCol w="1113139">
                  <a:extLst>
                    <a:ext uri="{9D8B030D-6E8A-4147-A177-3AD203B41FA5}">
                      <a16:colId xmlns:a16="http://schemas.microsoft.com/office/drawing/2014/main" val="3714571778"/>
                    </a:ext>
                  </a:extLst>
                </a:gridCol>
                <a:gridCol w="988541">
                  <a:extLst>
                    <a:ext uri="{9D8B030D-6E8A-4147-A177-3AD203B41FA5}">
                      <a16:colId xmlns:a16="http://schemas.microsoft.com/office/drawing/2014/main" val="3803762023"/>
                    </a:ext>
                  </a:extLst>
                </a:gridCol>
                <a:gridCol w="1248032">
                  <a:extLst>
                    <a:ext uri="{9D8B030D-6E8A-4147-A177-3AD203B41FA5}">
                      <a16:colId xmlns:a16="http://schemas.microsoft.com/office/drawing/2014/main" val="2115185681"/>
                    </a:ext>
                  </a:extLst>
                </a:gridCol>
                <a:gridCol w="2668030">
                  <a:extLst>
                    <a:ext uri="{9D8B030D-6E8A-4147-A177-3AD203B41FA5}">
                      <a16:colId xmlns:a16="http://schemas.microsoft.com/office/drawing/2014/main" val="1177471937"/>
                    </a:ext>
                  </a:extLst>
                </a:gridCol>
              </a:tblGrid>
              <a:tr h="669916">
                <a:tc>
                  <a:txBody>
                    <a:bodyPr/>
                    <a:lstStyle/>
                    <a:p>
                      <a:r>
                        <a:rPr lang="en-US" sz="1500" b="1" dirty="0">
                          <a:effectLst/>
                        </a:rPr>
                        <a:t>Partition Name</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Requires approval?</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Time limit (default/max)</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dirty="0">
                          <a:effectLst/>
                        </a:rPr>
                        <a:t>Running jobs</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Submitted jobs</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GPU per job limit</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GPU per user limit</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dirty="0">
                          <a:effectLst/>
                        </a:rPr>
                        <a:t>Use Case</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3325714752"/>
                  </a:ext>
                </a:extLst>
              </a:tr>
              <a:tr h="616848">
                <a:tc>
                  <a:txBody>
                    <a:bodyPr/>
                    <a:lstStyle/>
                    <a:p>
                      <a:pPr fontAlgn="ctr"/>
                      <a:r>
                        <a:rPr lang="en-US" sz="1500" b="1" dirty="0" err="1">
                          <a:effectLst/>
                        </a:rPr>
                        <a:t>gpu</a:t>
                      </a:r>
                      <a:endParaRPr lang="en-US" sz="1500" b="1" dirty="0">
                        <a:effectLst/>
                      </a:endParaRP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500" dirty="0">
                          <a:effectLst/>
                        </a:rPr>
                        <a:t>No</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500">
                          <a:effectLst/>
                        </a:rPr>
                        <a:t>4 hours/8 Hours</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500">
                          <a:effectLst/>
                        </a:rPr>
                        <a:t>25/250</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500" dirty="0">
                          <a:effectLst/>
                        </a:rPr>
                        <a:t>50/100</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500" dirty="0">
                          <a:effectLst/>
                        </a:rPr>
                        <a:t>1</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500">
                          <a:effectLst/>
                        </a:rPr>
                        <a:t>8</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500" dirty="0">
                          <a:effectLst/>
                        </a:rPr>
                        <a:t>For jobs that can run on a </a:t>
                      </a:r>
                      <a:r>
                        <a:rPr lang="en-US" sz="1500" b="1" dirty="0">
                          <a:effectLst/>
                        </a:rPr>
                        <a:t>single GPU processor</a:t>
                      </a:r>
                      <a:r>
                        <a:rPr lang="en-US" sz="1500" dirty="0">
                          <a:effectLst/>
                        </a:rPr>
                        <a:t>.</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767618865"/>
                  </a:ext>
                </a:extLst>
              </a:tr>
              <a:tr h="1043462">
                <a:tc>
                  <a:txBody>
                    <a:bodyPr/>
                    <a:lstStyle/>
                    <a:p>
                      <a:pPr fontAlgn="ctr"/>
                      <a:r>
                        <a:rPr lang="en-US" sz="1500" b="1" dirty="0" err="1">
                          <a:effectLst/>
                        </a:rPr>
                        <a:t>multigpu</a:t>
                      </a:r>
                      <a:endParaRPr lang="en-US" sz="1500" b="1" dirty="0">
                        <a:effectLst/>
                      </a:endParaRP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500" b="1" dirty="0">
                          <a:effectLst/>
                        </a:rPr>
                        <a:t>Yes</a:t>
                      </a:r>
                      <a:endParaRPr lang="en-US" sz="1500" dirty="0">
                        <a:effectLst/>
                      </a:endParaRP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500" dirty="0">
                          <a:effectLst/>
                        </a:rPr>
                        <a:t>4 hours/24 Hours</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500" dirty="0">
                          <a:effectLst/>
                        </a:rPr>
                        <a:t>25/100</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500" dirty="0">
                          <a:effectLst/>
                        </a:rPr>
                        <a:t>50/100</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500" dirty="0">
                          <a:effectLst/>
                        </a:rPr>
                        <a:t>12</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500" dirty="0">
                          <a:effectLst/>
                        </a:rPr>
                        <a:t>12</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500" dirty="0">
                          <a:effectLst/>
                        </a:rPr>
                        <a:t>For jobs that require </a:t>
                      </a:r>
                      <a:r>
                        <a:rPr lang="en-US" sz="1500" b="1" dirty="0">
                          <a:effectLst/>
                        </a:rPr>
                        <a:t>more than one GPU and take up to 24 hours </a:t>
                      </a:r>
                      <a:r>
                        <a:rPr lang="en-US" sz="1500" dirty="0">
                          <a:effectLst/>
                        </a:rPr>
                        <a:t>to run.</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36813511"/>
                  </a:ext>
                </a:extLst>
              </a:tr>
            </a:tbl>
          </a:graphicData>
        </a:graphic>
      </p:graphicFrame>
    </p:spTree>
    <p:extLst>
      <p:ext uri="{BB962C8B-B14F-4D97-AF65-F5344CB8AC3E}">
        <p14:creationId xmlns:p14="http://schemas.microsoft.com/office/powerpoint/2010/main" val="1576201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3F826-B333-8844-9AFA-F85D470959E3}"/>
              </a:ext>
            </a:extLst>
          </p:cNvPr>
          <p:cNvSpPr>
            <a:spLocks noGrp="1"/>
          </p:cNvSpPr>
          <p:nvPr>
            <p:ph idx="1"/>
          </p:nvPr>
        </p:nvSpPr>
        <p:spPr>
          <a:xfrm>
            <a:off x="838200" y="1692001"/>
            <a:ext cx="9606566" cy="4351338"/>
          </a:xfrm>
        </p:spPr>
        <p:txBody>
          <a:bodyPr>
            <a:normAutofit/>
          </a:bodyPr>
          <a:lstStyle/>
          <a:p>
            <a:r>
              <a:rPr lang="en-US" dirty="0"/>
              <a:t>Need to have an NU account &amp; a sponsor before requesting a Discovery account.</a:t>
            </a:r>
          </a:p>
          <a:p>
            <a:r>
              <a:rPr lang="en-US" dirty="0"/>
              <a:t>Sponsor approves your access request form. </a:t>
            </a:r>
          </a:p>
          <a:p>
            <a:r>
              <a:rPr lang="en-US" dirty="0"/>
              <a:t>All student club members must indicate </a:t>
            </a:r>
            <a:r>
              <a:rPr lang="en-US" dirty="0" err="1"/>
              <a:t>Slurm</a:t>
            </a:r>
            <a:r>
              <a:rPr lang="en-US" dirty="0"/>
              <a:t> account they would like to be associated with &amp; communicate to RC. </a:t>
            </a:r>
          </a:p>
          <a:p>
            <a:r>
              <a:rPr lang="en-US" dirty="0"/>
              <a:t>Access request form and more information available on </a:t>
            </a:r>
            <a:br>
              <a:rPr lang="en-US" dirty="0"/>
            </a:br>
            <a:r>
              <a:rPr lang="en-US" dirty="0">
                <a:hlinkClick r:id="rId2"/>
              </a:rPr>
              <a:t>https://rc-docs.northeastern.edu/en/latest/get_started/get_access.html</a:t>
            </a:r>
            <a:endParaRPr lang="en-US" dirty="0"/>
          </a:p>
          <a:p>
            <a:pPr marL="0" indent="0">
              <a:buNone/>
            </a:pPr>
            <a:endParaRPr lang="en-US" dirty="0"/>
          </a:p>
        </p:txBody>
      </p:sp>
      <p:sp>
        <p:nvSpPr>
          <p:cNvPr id="3" name="Title 2">
            <a:extLst>
              <a:ext uri="{FF2B5EF4-FFF2-40B4-BE49-F238E27FC236}">
                <a16:creationId xmlns:a16="http://schemas.microsoft.com/office/drawing/2014/main" id="{177B9A12-894E-B44E-924C-7D57CB88DF65}"/>
              </a:ext>
            </a:extLst>
          </p:cNvPr>
          <p:cNvSpPr>
            <a:spLocks noGrp="1"/>
          </p:cNvSpPr>
          <p:nvPr>
            <p:ph type="title"/>
          </p:nvPr>
        </p:nvSpPr>
        <p:spPr/>
        <p:txBody>
          <a:bodyPr/>
          <a:lstStyle/>
          <a:p>
            <a:r>
              <a:rPr lang="en-US" dirty="0"/>
              <a:t>Request A Discovery Account</a:t>
            </a:r>
          </a:p>
        </p:txBody>
      </p:sp>
      <p:sp>
        <p:nvSpPr>
          <p:cNvPr id="4" name="Slide Number Placeholder 3">
            <a:extLst>
              <a:ext uri="{FF2B5EF4-FFF2-40B4-BE49-F238E27FC236}">
                <a16:creationId xmlns:a16="http://schemas.microsoft.com/office/drawing/2014/main" id="{3E3D96C1-8C8A-524A-84AF-CA35D6DA73DE}"/>
              </a:ext>
            </a:extLst>
          </p:cNvPr>
          <p:cNvSpPr>
            <a:spLocks noGrp="1"/>
          </p:cNvSpPr>
          <p:nvPr>
            <p:ph type="sldNum" sz="quarter" idx="4"/>
          </p:nvPr>
        </p:nvSpPr>
        <p:spPr/>
        <p:txBody>
          <a:bodyPr/>
          <a:lstStyle/>
          <a:p>
            <a:fld id="{2BE017B6-6466-CA44-A203-DCC007137B39}" type="slidenum">
              <a:rPr lang="en-US" smtClean="0"/>
              <a:pPr/>
              <a:t>8</a:t>
            </a:fld>
            <a:endParaRPr lang="en-US" dirty="0"/>
          </a:p>
        </p:txBody>
      </p:sp>
    </p:spTree>
    <p:extLst>
      <p:ext uri="{BB962C8B-B14F-4D97-AF65-F5344CB8AC3E}">
        <p14:creationId xmlns:p14="http://schemas.microsoft.com/office/powerpoint/2010/main" val="248053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solidFill>
                  <a:srgbClr val="FFFF00"/>
                </a:solidFill>
              </a:rPr>
              <a:t>Mac</a:t>
            </a:r>
            <a:r>
              <a:rPr lang="en-US" dirty="0"/>
              <a:t>: Use Terminal</a:t>
            </a:r>
          </a:p>
          <a:p>
            <a:pPr marL="0" indent="0">
              <a:buNone/>
            </a:pPr>
            <a:r>
              <a:rPr lang="en-US" dirty="0">
                <a:solidFill>
                  <a:srgbClr val="FFFF00"/>
                </a:solidFill>
              </a:rPr>
              <a:t>Windows</a:t>
            </a:r>
            <a:r>
              <a:rPr lang="en-US" dirty="0"/>
              <a:t>: Use </a:t>
            </a:r>
            <a:r>
              <a:rPr lang="en-US" dirty="0" err="1"/>
              <a:t>MobaXterm</a:t>
            </a:r>
            <a:endParaRPr lang="en-US" dirty="0"/>
          </a:p>
          <a:p>
            <a:pPr marL="0" indent="0">
              <a:buNone/>
            </a:pPr>
            <a:endParaRPr lang="en-US" dirty="0"/>
          </a:p>
          <a:p>
            <a:pPr marL="0" indent="0">
              <a:buNone/>
            </a:pPr>
            <a:r>
              <a:rPr lang="en-US" dirty="0" err="1"/>
              <a:t>ssh</a:t>
            </a:r>
            <a:r>
              <a:rPr lang="en-US" dirty="0"/>
              <a:t> -Y &lt;username&gt;@</a:t>
            </a:r>
            <a:r>
              <a:rPr lang="en-US" dirty="0" err="1"/>
              <a:t>login.discovery.neu.edu</a:t>
            </a:r>
            <a:r>
              <a:rPr lang="en-US" dirty="0"/>
              <a:t> – With X11 Forwarding</a:t>
            </a:r>
          </a:p>
          <a:p>
            <a:pPr marL="0" indent="0">
              <a:buNone/>
            </a:pPr>
            <a:r>
              <a:rPr lang="en-US" dirty="0" err="1"/>
              <a:t>ssh</a:t>
            </a:r>
            <a:r>
              <a:rPr lang="en-US" dirty="0"/>
              <a:t> &lt;username&gt;@</a:t>
            </a:r>
            <a:r>
              <a:rPr lang="en-US" dirty="0" err="1"/>
              <a:t>login.discovery.neu.edu</a:t>
            </a:r>
            <a:r>
              <a:rPr lang="en-US" dirty="0"/>
              <a:t> – Without X11 Forwarding</a:t>
            </a:r>
          </a:p>
          <a:p>
            <a:pPr marL="0" indent="0">
              <a:buNone/>
            </a:pPr>
            <a:endParaRPr lang="en-US" dirty="0"/>
          </a:p>
          <a:p>
            <a:pPr marL="0" indent="0">
              <a:buNone/>
            </a:pPr>
            <a:r>
              <a:rPr lang="en-US" dirty="0">
                <a:solidFill>
                  <a:srgbClr val="FFFF00"/>
                </a:solidFill>
                <a:hlinkClick r:id="rId3"/>
              </a:rPr>
              <a:t>https://rc-docs.northeastern.edu/en/latest/get_started/connect.html</a:t>
            </a:r>
            <a:endParaRPr lang="en-US" dirty="0">
              <a:solidFill>
                <a:srgbClr val="FFFF00"/>
              </a:solidFill>
            </a:endParaRPr>
          </a:p>
          <a:p>
            <a:pPr marL="0" indent="0">
              <a:buNone/>
            </a:pPr>
            <a:endParaRPr lang="en-US" dirty="0">
              <a:solidFill>
                <a:srgbClr val="FFFF00"/>
              </a:solidFill>
            </a:endParaRPr>
          </a:p>
        </p:txBody>
      </p:sp>
      <p:sp>
        <p:nvSpPr>
          <p:cNvPr id="2" name="Title 1"/>
          <p:cNvSpPr>
            <a:spLocks noGrp="1"/>
          </p:cNvSpPr>
          <p:nvPr>
            <p:ph type="title"/>
          </p:nvPr>
        </p:nvSpPr>
        <p:spPr/>
        <p:txBody>
          <a:bodyPr/>
          <a:lstStyle/>
          <a:p>
            <a:r>
              <a:rPr lang="en-US" dirty="0"/>
              <a:t>Connecting - Demo</a:t>
            </a:r>
          </a:p>
        </p:txBody>
      </p:sp>
      <p:sp>
        <p:nvSpPr>
          <p:cNvPr id="5" name="Slide Number Placeholder 4"/>
          <p:cNvSpPr>
            <a:spLocks noGrp="1"/>
          </p:cNvSpPr>
          <p:nvPr>
            <p:ph type="sldNum" sz="quarter" idx="4"/>
          </p:nvPr>
        </p:nvSpPr>
        <p:spPr/>
        <p:txBody>
          <a:bodyPr/>
          <a:lstStyle/>
          <a:p>
            <a:fld id="{2BE017B6-6466-CA44-A203-DCC007137B39}" type="slidenum">
              <a:rPr lang="en-US" smtClean="0"/>
              <a:pPr/>
              <a:t>9</a:t>
            </a:fld>
            <a:endParaRPr lang="en-US" dirty="0"/>
          </a:p>
        </p:txBody>
      </p:sp>
    </p:spTree>
    <p:extLst>
      <p:ext uri="{BB962C8B-B14F-4D97-AF65-F5344CB8AC3E}">
        <p14:creationId xmlns:p14="http://schemas.microsoft.com/office/powerpoint/2010/main" val="1007034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10</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a:t>LOGIN TO DISCOVERY</a:t>
            </a:r>
            <a:endParaRPr lang="en-US" sz="4000" dirty="0"/>
          </a:p>
        </p:txBody>
      </p:sp>
      <p:pic>
        <p:nvPicPr>
          <p:cNvPr id="17" name="Picture 16">
            <a:extLst>
              <a:ext uri="{FF2B5EF4-FFF2-40B4-BE49-F238E27FC236}">
                <a16:creationId xmlns:a16="http://schemas.microsoft.com/office/drawing/2014/main" id="{6E4D04B7-EDB5-A448-8F46-5B8200E419DE}"/>
              </a:ext>
            </a:extLst>
          </p:cNvPr>
          <p:cNvPicPr>
            <a:picLocks noChangeAspect="1"/>
          </p:cNvPicPr>
          <p:nvPr/>
        </p:nvPicPr>
        <p:blipFill>
          <a:blip r:embed="rId3"/>
          <a:srcRect/>
          <a:stretch/>
        </p:blipFill>
        <p:spPr>
          <a:xfrm>
            <a:off x="354321" y="1461092"/>
            <a:ext cx="5057191" cy="319596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97F8522-E9F6-5843-8366-43F7512DFBE0}"/>
              </a:ext>
            </a:extLst>
          </p:cNvPr>
          <p:cNvSpPr txBox="1"/>
          <p:nvPr/>
        </p:nvSpPr>
        <p:spPr>
          <a:xfrm>
            <a:off x="939302" y="6352143"/>
            <a:ext cx="2509726" cy="369332"/>
          </a:xfrm>
          <a:prstGeom prst="rect">
            <a:avLst/>
          </a:prstGeom>
          <a:noFill/>
        </p:spPr>
        <p:txBody>
          <a:bodyPr wrap="none" rtlCol="0">
            <a:spAutoFit/>
          </a:bodyPr>
          <a:lstStyle/>
          <a:p>
            <a:r>
              <a:rPr lang="en-QA" dirty="0"/>
              <a:t>Windows (MobaXterm) </a:t>
            </a:r>
          </a:p>
        </p:txBody>
      </p:sp>
      <p:pic>
        <p:nvPicPr>
          <p:cNvPr id="6" name="Picture 5">
            <a:extLst>
              <a:ext uri="{FF2B5EF4-FFF2-40B4-BE49-F238E27FC236}">
                <a16:creationId xmlns:a16="http://schemas.microsoft.com/office/drawing/2014/main" id="{FBC29901-F43D-EA4F-BF7D-0B61DCE1280E}"/>
              </a:ext>
            </a:extLst>
          </p:cNvPr>
          <p:cNvPicPr>
            <a:picLocks noChangeAspect="1"/>
          </p:cNvPicPr>
          <p:nvPr/>
        </p:nvPicPr>
        <p:blipFill>
          <a:blip r:embed="rId4"/>
          <a:srcRect/>
          <a:stretch/>
        </p:blipFill>
        <p:spPr>
          <a:xfrm>
            <a:off x="5812022" y="1950682"/>
            <a:ext cx="5471848" cy="341875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B54FAFCC-1B55-604A-8315-619CF73FBD2F}"/>
              </a:ext>
            </a:extLst>
          </p:cNvPr>
          <p:cNvSpPr/>
          <p:nvPr/>
        </p:nvSpPr>
        <p:spPr>
          <a:xfrm>
            <a:off x="7727721" y="5480007"/>
            <a:ext cx="1640449" cy="369332"/>
          </a:xfrm>
          <a:prstGeom prst="rect">
            <a:avLst/>
          </a:prstGeom>
        </p:spPr>
        <p:txBody>
          <a:bodyPr wrap="none">
            <a:spAutoFit/>
          </a:bodyPr>
          <a:lstStyle/>
          <a:p>
            <a:pPr algn="ctr"/>
            <a:r>
              <a:rPr lang="en-QA" dirty="0"/>
              <a:t>MAC (Terminal)</a:t>
            </a:r>
          </a:p>
        </p:txBody>
      </p:sp>
      <p:pic>
        <p:nvPicPr>
          <p:cNvPr id="8" name="Picture 7">
            <a:extLst>
              <a:ext uri="{FF2B5EF4-FFF2-40B4-BE49-F238E27FC236}">
                <a16:creationId xmlns:a16="http://schemas.microsoft.com/office/drawing/2014/main" id="{BDFCF758-85C6-4B4B-AFBF-FAA3573570E1}"/>
              </a:ext>
            </a:extLst>
          </p:cNvPr>
          <p:cNvPicPr>
            <a:picLocks noChangeAspect="1"/>
          </p:cNvPicPr>
          <p:nvPr/>
        </p:nvPicPr>
        <p:blipFill rotWithShape="1">
          <a:blip r:embed="rId5"/>
          <a:srcRect r="49803" b="35965"/>
          <a:stretch/>
        </p:blipFill>
        <p:spPr>
          <a:xfrm>
            <a:off x="838200" y="3874942"/>
            <a:ext cx="3323513" cy="226418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8DF7FC1-3A9B-4A49-B55F-25ABF72F0483}"/>
              </a:ext>
            </a:extLst>
          </p:cNvPr>
          <p:cNvSpPr txBox="1"/>
          <p:nvPr/>
        </p:nvSpPr>
        <p:spPr>
          <a:xfrm>
            <a:off x="5812023" y="1546424"/>
            <a:ext cx="5471848" cy="338554"/>
          </a:xfrm>
          <a:prstGeom prst="rect">
            <a:avLst/>
          </a:prstGeom>
          <a:solidFill>
            <a:schemeClr val="bg1">
              <a:lumMod val="95000"/>
            </a:schemeClr>
          </a:solidFill>
        </p:spPr>
        <p:txBody>
          <a:bodyPr wrap="square" rtlCol="0">
            <a:spAutoFit/>
          </a:bodyPr>
          <a:lstStyle/>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ssh</a:t>
            </a:r>
            <a:r>
              <a:rPr lang="en-US" sz="1600" dirty="0">
                <a:latin typeface="Courier New" panose="02070309020205020404" pitchFamily="49" charset="0"/>
                <a:cs typeface="Courier New" panose="02070309020205020404" pitchFamily="49" charset="0"/>
              </a:rPr>
              <a:t> –Y </a:t>
            </a:r>
            <a:r>
              <a:rPr lang="en-US" sz="1600" dirty="0" err="1">
                <a:latin typeface="Courier New" panose="02070309020205020404" pitchFamily="49" charset="0"/>
                <a:cs typeface="Courier New" panose="02070309020205020404" pitchFamily="49" charset="0"/>
              </a:rPr>
              <a:t>username@login.discovery.neu.edu</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064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365125"/>
            <a:ext cx="5666823" cy="1325563"/>
          </a:xfrm>
        </p:spPr>
        <p:txBody>
          <a:bodyPr/>
          <a:lstStyle/>
          <a:p>
            <a:r>
              <a:rPr lang="en-US" dirty="0"/>
              <a:t>Software on Discovery</a:t>
            </a:r>
          </a:p>
        </p:txBody>
      </p:sp>
      <p:sp>
        <p:nvSpPr>
          <p:cNvPr id="6" name="Content Placeholder 5"/>
          <p:cNvSpPr>
            <a:spLocks noGrp="1"/>
          </p:cNvSpPr>
          <p:nvPr>
            <p:ph sz="half" idx="1"/>
          </p:nvPr>
        </p:nvSpPr>
        <p:spPr>
          <a:xfrm>
            <a:off x="115910" y="1825625"/>
            <a:ext cx="5666823" cy="4895850"/>
          </a:xfrm>
        </p:spPr>
        <p:txBody>
          <a:bodyPr>
            <a:normAutofit fontScale="92500" lnSpcReduction="20000"/>
          </a:bodyPr>
          <a:lstStyle/>
          <a:p>
            <a:r>
              <a:rPr lang="en-US" sz="3000" dirty="0"/>
              <a:t>Popular software packages available as modules. </a:t>
            </a:r>
          </a:p>
          <a:p>
            <a:pPr lvl="1"/>
            <a:r>
              <a:rPr lang="en-US" sz="2600" dirty="0"/>
              <a:t>module avail - </a:t>
            </a:r>
            <a:r>
              <a:rPr lang="en-US" sz="2600" b="1" dirty="0"/>
              <a:t>Demo</a:t>
            </a:r>
          </a:p>
          <a:p>
            <a:r>
              <a:rPr lang="en-US" sz="3000" dirty="0"/>
              <a:t>Install software to your local directory.</a:t>
            </a:r>
          </a:p>
          <a:p>
            <a:r>
              <a:rPr lang="en-US" sz="3000" i="1" dirty="0"/>
              <a:t>We ask users to always have </a:t>
            </a:r>
            <a:r>
              <a:rPr lang="en-US" sz="3000" i="1" u="sng" dirty="0"/>
              <a:t>clean</a:t>
            </a:r>
            <a:r>
              <a:rPr lang="en-US" sz="3000" i="1" dirty="0"/>
              <a:t> .</a:t>
            </a:r>
            <a:r>
              <a:rPr lang="en-US" sz="3000" i="1" dirty="0" err="1"/>
              <a:t>bashrc</a:t>
            </a:r>
            <a:r>
              <a:rPr lang="en-US" sz="3000" i="1" dirty="0"/>
              <a:t> file.</a:t>
            </a:r>
          </a:p>
          <a:p>
            <a:r>
              <a:rPr lang="en-US" sz="3000" dirty="0"/>
              <a:t>Request software installation through ServiceNow.</a:t>
            </a:r>
            <a:br>
              <a:rPr lang="en-US" sz="3000" dirty="0"/>
            </a:br>
            <a:r>
              <a:rPr lang="en-US" dirty="0">
                <a:hlinkClick r:id="rId3"/>
              </a:rPr>
              <a:t>https://service.northeastern.edu/tech?id=sc_cat_item&amp;sys_id=777c510bdbebd340a37cd206ca9619b0</a:t>
            </a:r>
            <a:endParaRPr lang="en-US" dirty="0"/>
          </a:p>
          <a:p>
            <a:r>
              <a:rPr lang="en-US" sz="3000" dirty="0"/>
              <a:t>Details in June 9 session at 9 AM.</a:t>
            </a:r>
          </a:p>
          <a:p>
            <a:pPr marL="0" indent="0">
              <a:buNone/>
            </a:pPr>
            <a:endParaRPr lang="en-US" sz="3000" dirty="0"/>
          </a:p>
          <a:p>
            <a:pPr lvl="1"/>
            <a:endParaRPr lang="en-US" sz="2600" dirty="0"/>
          </a:p>
          <a:p>
            <a:pPr lvl="1"/>
            <a:endParaRPr lang="en-US" sz="2600" dirty="0"/>
          </a:p>
          <a:p>
            <a:pPr marL="0" indent="0">
              <a:buNone/>
            </a:pPr>
            <a:endParaRPr lang="en-US"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74382" y="1391300"/>
            <a:ext cx="5303568" cy="3987098"/>
          </a:xfrm>
        </p:spPr>
      </p:pic>
      <p:sp>
        <p:nvSpPr>
          <p:cNvPr id="3" name="Slide Number Placeholder 2"/>
          <p:cNvSpPr>
            <a:spLocks noGrp="1"/>
          </p:cNvSpPr>
          <p:nvPr>
            <p:ph type="sldNum" sz="quarter" idx="10"/>
          </p:nvPr>
        </p:nvSpPr>
        <p:spPr/>
        <p:txBody>
          <a:bodyPr/>
          <a:lstStyle/>
          <a:p>
            <a:fld id="{2BE017B6-6466-CA44-A203-DCC007137B39}" type="slidenum">
              <a:rPr lang="en-US" smtClean="0"/>
              <a:pPr/>
              <a:t>11</a:t>
            </a:fld>
            <a:endParaRPr lang="en-US" dirty="0"/>
          </a:p>
        </p:txBody>
      </p:sp>
    </p:spTree>
    <p:extLst>
      <p:ext uri="{BB962C8B-B14F-4D97-AF65-F5344CB8AC3E}">
        <p14:creationId xmlns:p14="http://schemas.microsoft.com/office/powerpoint/2010/main" val="62245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NU_CPS_PresentationTemplate_04.16.19</Template>
  <TotalTime>6480</TotalTime>
  <Words>3204</Words>
  <Application>Microsoft Macintosh PowerPoint</Application>
  <PresentationFormat>Widescreen</PresentationFormat>
  <Paragraphs>413</Paragraphs>
  <Slides>44</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3" baseType="lpstr">
      <vt:lpstr>Arial</vt:lpstr>
      <vt:lpstr>Calibri</vt:lpstr>
      <vt:lpstr>Courier New</vt:lpstr>
      <vt:lpstr>Lato</vt:lpstr>
      <vt:lpstr>Real Head Pro</vt:lpstr>
      <vt:lpstr>Real Text Pro</vt:lpstr>
      <vt:lpstr>Real Text Pro Demibold</vt:lpstr>
      <vt:lpstr>Office Theme</vt:lpstr>
      <vt:lpstr>Worksheet</vt:lpstr>
      <vt:lpstr>Discovery Basics</vt:lpstr>
      <vt:lpstr>PowerPoint Presentation</vt:lpstr>
      <vt:lpstr>Discovery cluster</vt:lpstr>
      <vt:lpstr>CPU Partitions on Discovery</vt:lpstr>
      <vt:lpstr>GPU Partitions on Discovery</vt:lpstr>
      <vt:lpstr>Request A Discovery Account</vt:lpstr>
      <vt:lpstr>Connecting - Demo</vt:lpstr>
      <vt:lpstr>LOGIN TO DISCOVERY</vt:lpstr>
      <vt:lpstr>Software on Discovery</vt:lpstr>
      <vt:lpstr>GPUs on Discovery</vt:lpstr>
      <vt:lpstr>Accessing Discovery Through OOD </vt:lpstr>
      <vt:lpstr>Storage On Discovery</vt:lpstr>
      <vt:lpstr>Transferring Data To/From Discovery</vt:lpstr>
      <vt:lpstr>Interactive Session Exercises</vt:lpstr>
      <vt:lpstr>BASIC UNIX COMMANDS</vt:lpstr>
      <vt:lpstr>BASIC UNIX COMMANDS</vt:lpstr>
      <vt:lpstr>BASIC UNIX COMMANDS</vt:lpstr>
      <vt:lpstr>BASIC UNIX COMMANDS</vt:lpstr>
      <vt:lpstr>BASIC UNIX COMMANDS</vt:lpstr>
      <vt:lpstr>BASIC UNIX COMMANDS</vt:lpstr>
      <vt:lpstr>BASIC UNIX COMMANDS</vt:lpstr>
      <vt:lpstr>Submitting a job on Discovery</vt:lpstr>
      <vt:lpstr>Submitting a job on Discovery</vt:lpstr>
      <vt:lpstr>Exercise 1</vt:lpstr>
      <vt:lpstr>Exercise 1 SRUN (Run and monitor jobs on a compute node)</vt:lpstr>
      <vt:lpstr>Exercise 1 Submit your job (using slurm commands)</vt:lpstr>
      <vt:lpstr>Exercise 1 Monitor your job</vt:lpstr>
      <vt:lpstr>Exercise 1 See job details</vt:lpstr>
      <vt:lpstr>Exercise 1 See job efficiency</vt:lpstr>
      <vt:lpstr>Exercise 1 See account details</vt:lpstr>
      <vt:lpstr>Exercise 1 Do computations on the compute node</vt:lpstr>
      <vt:lpstr>Exercise 2</vt:lpstr>
      <vt:lpstr>Exercise 2 SBATCH (Run jobs in the background)</vt:lpstr>
      <vt:lpstr>Exercise 2 Submit job using SBATCH</vt:lpstr>
      <vt:lpstr>Exercise 3</vt:lpstr>
      <vt:lpstr>Exercise 3 Array Jobs (Run multiple jobs in the background)</vt:lpstr>
      <vt:lpstr>Exercise 3 Array Jobs (Run multiple jobs in the background)</vt:lpstr>
      <vt:lpstr>Exercise 3 Submit array job using SBATCH</vt:lpstr>
      <vt:lpstr>Thank you</vt:lpstr>
      <vt:lpstr>Supplemental Material</vt:lpstr>
      <vt:lpstr>Other Partitions on Discovery</vt:lpstr>
      <vt:lpstr>DATA TRANSFER ON DISCOVERY</vt:lpstr>
      <vt:lpstr>DATA TRANSFER ON DISCOVERY</vt:lpstr>
      <vt:lpstr>USING MODULES ON DISCOVERY</vt:lpstr>
    </vt:vector>
  </TitlesOfParts>
  <Manager/>
  <Company>Northeastern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Cho, Julia</dc:creator>
  <cp:keywords/>
  <dc:description/>
  <cp:lastModifiedBy>Joshi, Manasvita</cp:lastModifiedBy>
  <cp:revision>80</cp:revision>
  <cp:lastPrinted>2019-03-27T19:18:08Z</cp:lastPrinted>
  <dcterms:created xsi:type="dcterms:W3CDTF">2019-05-16T14:42:28Z</dcterms:created>
  <dcterms:modified xsi:type="dcterms:W3CDTF">2021-06-07T11:04:52Z</dcterms:modified>
  <cp:category/>
</cp:coreProperties>
</file>